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8" r:id="rId7"/>
    <p:sldId id="279" r:id="rId8"/>
    <p:sldId id="261" r:id="rId9"/>
    <p:sldId id="262" r:id="rId10"/>
    <p:sldId id="263" r:id="rId11"/>
    <p:sldId id="280" r:id="rId12"/>
    <p:sldId id="264" r:id="rId13"/>
    <p:sldId id="265" r:id="rId14"/>
    <p:sldId id="282" r:id="rId15"/>
    <p:sldId id="281" r:id="rId16"/>
    <p:sldId id="266" r:id="rId17"/>
    <p:sldId id="267" r:id="rId18"/>
    <p:sldId id="268" r:id="rId19"/>
    <p:sldId id="283" r:id="rId20"/>
    <p:sldId id="269" r:id="rId21"/>
    <p:sldId id="284" r:id="rId22"/>
    <p:sldId id="270" r:id="rId23"/>
    <p:sldId id="271" r:id="rId24"/>
    <p:sldId id="272" r:id="rId25"/>
    <p:sldId id="273" r:id="rId26"/>
    <p:sldId id="285" r:id="rId27"/>
    <p:sldId id="286" r:id="rId28"/>
    <p:sldId id="287" r:id="rId29"/>
    <p:sldId id="274" r:id="rId30"/>
    <p:sldId id="275" r:id="rId31"/>
    <p:sldId id="288" r:id="rId32"/>
    <p:sldId id="276" r:id="rId33"/>
    <p:sldId id="289" r:id="rId34"/>
    <p:sldId id="277" r:id="rId35"/>
    <p:sldId id="290"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p:scale>
          <a:sx n="90" d="100"/>
          <a:sy n="90" d="100"/>
        </p:scale>
        <p:origin x="-168" y="-13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6CE0B1-7F8A-4323-9143-4963F59246F1}" type="datetimeFigureOut">
              <a:rPr lang="en-US" smtClean="0"/>
              <a:pPr/>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888285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6CE0B1-7F8A-4323-9143-4963F59246F1}" type="datetimeFigureOut">
              <a:rPr lang="en-US" smtClean="0"/>
              <a:pPr/>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101695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6CE0B1-7F8A-4323-9143-4963F59246F1}" type="datetimeFigureOut">
              <a:rPr lang="en-US" smtClean="0"/>
              <a:pPr/>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381353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6CE0B1-7F8A-4323-9143-4963F59246F1}" type="datetimeFigureOut">
              <a:rPr lang="en-US" smtClean="0"/>
              <a:pPr/>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2634620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6CE0B1-7F8A-4323-9143-4963F59246F1}" type="datetimeFigureOut">
              <a:rPr lang="en-US" smtClean="0"/>
              <a:pPr/>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5902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6CE0B1-7F8A-4323-9143-4963F59246F1}" type="datetimeFigureOut">
              <a:rPr lang="en-US" smtClean="0"/>
              <a:pPr/>
              <a:t>9/1/2021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391148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6CE0B1-7F8A-4323-9143-4963F59246F1}" type="datetimeFigureOut">
              <a:rPr lang="en-US" smtClean="0"/>
              <a:pPr/>
              <a:t>9/1/2021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2430034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6CE0B1-7F8A-4323-9143-4963F59246F1}" type="datetimeFigureOut">
              <a:rPr lang="en-US" smtClean="0"/>
              <a:pPr/>
              <a:t>9/1/2021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2543705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6CE0B1-7F8A-4323-9143-4963F59246F1}" type="datetimeFigureOut">
              <a:rPr lang="en-US" smtClean="0"/>
              <a:pPr/>
              <a:t>9/1/2021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367676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76CE0B1-7F8A-4323-9143-4963F59246F1}" type="datetimeFigureOut">
              <a:rPr lang="en-US" smtClean="0"/>
              <a:pPr/>
              <a:t>9/1/2021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1010465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76CE0B1-7F8A-4323-9143-4963F59246F1}" type="datetimeFigureOut">
              <a:rPr lang="en-US" smtClean="0"/>
              <a:pPr/>
              <a:t>9/1/2021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3996936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CE0B1-7F8A-4323-9143-4963F59246F1}" type="datetimeFigureOut">
              <a:rPr lang="en-US" smtClean="0"/>
              <a:pPr/>
              <a:t>9/1/2021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4C5C33-E5D0-4795-90DD-F251F3753770}" type="slidenum">
              <a:rPr lang="en-US" smtClean="0"/>
              <a:pPr/>
              <a:t>‹#›</a:t>
            </a:fld>
            <a:endParaRPr lang="en-US"/>
          </a:p>
        </p:txBody>
      </p:sp>
    </p:spTree>
    <p:extLst>
      <p:ext uri="{BB962C8B-B14F-4D97-AF65-F5344CB8AC3E}">
        <p14:creationId xmlns="" xmlns:p14="http://schemas.microsoft.com/office/powerpoint/2010/main" val="3079653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1" y="1122363"/>
            <a:ext cx="11647715" cy="2387600"/>
          </a:xfrm>
        </p:spPr>
        <p:txBody>
          <a:bodyPr>
            <a:normAutofit/>
          </a:bodyPr>
          <a:lstStyle/>
          <a:p>
            <a:r>
              <a:rPr lang="en-US" sz="7200" b="1" dirty="0" smtClean="0">
                <a:solidFill>
                  <a:srgbClr val="00B050"/>
                </a:solidFill>
                <a:latin typeface="Times New Roman" panose="02020603050405020304" pitchFamily="18" charset="0"/>
                <a:cs typeface="Times New Roman" panose="02020603050405020304" pitchFamily="18" charset="0"/>
              </a:rPr>
              <a:t>SOLAR ENERGY BASICS</a:t>
            </a:r>
            <a:endParaRPr lang="en-US" sz="7200" b="1" dirty="0">
              <a:solidFill>
                <a:srgbClr val="00B05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8712926" y="4882198"/>
            <a:ext cx="3261360" cy="1655762"/>
          </a:xfrm>
        </p:spPr>
        <p:txBody>
          <a:bodyPr>
            <a:normAutofit fontScale="77500" lnSpcReduction="20000"/>
          </a:bodyPr>
          <a:lstStyle/>
          <a:p>
            <a:pPr algn="just"/>
            <a:r>
              <a:rPr lang="en-US" dirty="0" smtClean="0">
                <a:latin typeface="Times New Roman" panose="02020603050405020304" pitchFamily="18" charset="0"/>
                <a:cs typeface="Times New Roman" panose="02020603050405020304" pitchFamily="18" charset="0"/>
              </a:rPr>
              <a:t>Prof. Rahul Suryavanshi</a:t>
            </a:r>
          </a:p>
          <a:p>
            <a:pPr algn="just"/>
            <a:r>
              <a:rPr lang="en-US" dirty="0" smtClean="0">
                <a:latin typeface="Times New Roman" panose="02020603050405020304" pitchFamily="18" charset="0"/>
                <a:cs typeface="Times New Roman" panose="02020603050405020304" pitchFamily="18" charset="0"/>
              </a:rPr>
              <a:t>Department of EEE</a:t>
            </a:r>
          </a:p>
          <a:p>
            <a:pPr algn="just"/>
            <a:r>
              <a:rPr lang="en-US" dirty="0" err="1" smtClean="0">
                <a:latin typeface="Times New Roman" panose="02020603050405020304" pitchFamily="18" charset="0"/>
                <a:cs typeface="Times New Roman" panose="02020603050405020304" pitchFamily="18" charset="0"/>
              </a:rPr>
              <a:t>Gogte</a:t>
            </a:r>
            <a:r>
              <a:rPr lang="en-US" dirty="0" smtClean="0">
                <a:latin typeface="Times New Roman" panose="02020603050405020304" pitchFamily="18" charset="0"/>
                <a:cs typeface="Times New Roman" panose="02020603050405020304" pitchFamily="18" charset="0"/>
              </a:rPr>
              <a:t> Institute of Technology</a:t>
            </a:r>
          </a:p>
          <a:p>
            <a:pPr algn="just"/>
            <a:r>
              <a:rPr lang="en-US" dirty="0" smtClean="0">
                <a:latin typeface="Times New Roman" panose="02020603050405020304" pitchFamily="18" charset="0"/>
                <a:cs typeface="Times New Roman" panose="02020603050405020304" pitchFamily="18" charset="0"/>
              </a:rPr>
              <a:t>Belagavi-Karnataka</a:t>
            </a:r>
          </a:p>
          <a:p>
            <a:pPr algn="just"/>
            <a:r>
              <a:rPr lang="en-US" dirty="0" smtClean="0">
                <a:latin typeface="Times New Roman" panose="02020603050405020304" pitchFamily="18" charset="0"/>
                <a:cs typeface="Times New Roman" panose="02020603050405020304" pitchFamily="18" charset="0"/>
              </a:rPr>
              <a:t>India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603491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9904"/>
          </a:xfrm>
        </p:spPr>
        <p:txBody>
          <a:bodyPr>
            <a:normAutofit/>
          </a:bodyPr>
          <a:lstStyle/>
          <a:p>
            <a:r>
              <a:rPr lang="en-US" sz="3200" b="1" u="sng" dirty="0" smtClean="0">
                <a:latin typeface="Times New Roman" panose="02020603050405020304" pitchFamily="18" charset="0"/>
                <a:cs typeface="Times New Roman" panose="02020603050405020304" pitchFamily="18" charset="0"/>
              </a:rPr>
              <a:t>Solar Constant</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t>
            </a:r>
            <a:r>
              <a:rPr lang="en-US" sz="3200" dirty="0" err="1">
                <a:latin typeface="Times New Roman" panose="02020603050405020304" pitchFamily="18" charset="0"/>
                <a:cs typeface="Times New Roman" panose="02020603050405020304" pitchFamily="18" charset="0"/>
              </a:rPr>
              <a:t>I</a:t>
            </a:r>
            <a:r>
              <a:rPr lang="en-US" sz="3200" baseline="-25000" dirty="0" err="1">
                <a:latin typeface="Times New Roman" panose="02020603050405020304" pitchFamily="18" charset="0"/>
                <a:cs typeface="Times New Roman" panose="02020603050405020304" pitchFamily="18" charset="0"/>
              </a:rPr>
              <a:t>sc</a:t>
            </a:r>
            <a:r>
              <a:rPr lang="en-US" sz="32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838200" y="1045029"/>
                <a:ext cx="10515600" cy="5131934"/>
              </a:xfrm>
            </p:spPr>
            <p:txBody>
              <a:bodyPr>
                <a:normAutofit/>
              </a:bodyPr>
              <a:lstStyle/>
              <a:p>
                <a:pPr algn="just"/>
                <a:r>
                  <a:rPr lang="en-US" sz="2400" dirty="0" smtClean="0">
                    <a:latin typeface="Times New Roman" panose="02020603050405020304" pitchFamily="18" charset="0"/>
                    <a:cs typeface="Times New Roman" panose="02020603050405020304" pitchFamily="18" charset="0"/>
                  </a:rPr>
                  <a:t>The intensity of solar radiation keeps on attenuating as it propagates away from the surface of the sun, though the wavelength remain unchanged.</a:t>
                </a:r>
              </a:p>
              <a:p>
                <a:pPr algn="just"/>
                <a:r>
                  <a:rPr lang="en-US" sz="2400" dirty="0" smtClean="0">
                    <a:latin typeface="Times New Roman" panose="02020603050405020304" pitchFamily="18" charset="0"/>
                    <a:cs typeface="Times New Roman" panose="02020603050405020304" pitchFamily="18" charset="0"/>
                  </a:rPr>
                  <a:t>Solar radiation incident on the outer atmosphere of the earth is known as extraterrestrial radiation </a:t>
                </a:r>
                <a:r>
                  <a:rPr lang="en-US" sz="2400" dirty="0" err="1" smtClean="0">
                    <a:latin typeface="Times New Roman" panose="02020603050405020304" pitchFamily="18" charset="0"/>
                    <a:cs typeface="Times New Roman" panose="02020603050405020304" pitchFamily="18" charset="0"/>
                  </a:rPr>
                  <a:t>I</a:t>
                </a:r>
                <a:r>
                  <a:rPr lang="en-US" sz="2400" baseline="-25000" dirty="0" err="1" smtClean="0">
                    <a:latin typeface="Times New Roman" panose="02020603050405020304" pitchFamily="18" charset="0"/>
                    <a:cs typeface="Times New Roman" panose="02020603050405020304" pitchFamily="18" charset="0"/>
                  </a:rPr>
                  <a:t>ext</a:t>
                </a:r>
                <a:r>
                  <a:rPr lang="en-US" sz="2400" baseline="-25000" dirty="0">
                    <a:latin typeface="Times New Roman" panose="02020603050405020304" pitchFamily="18" charset="0"/>
                    <a:cs typeface="Times New Roman" panose="02020603050405020304" pitchFamily="18" charset="0"/>
                  </a:rPr>
                  <a:t/>
                </a:r>
                <a:r>
                  <a:rPr lang="en-US" sz="2400" dirty="0" smtClean="0">
                    <a:latin typeface="Times New Roman" panose="02020603050405020304" pitchFamily="18" charset="0"/>
                    <a:cs typeface="Times New Roman" panose="02020603050405020304" pitchFamily="18" charset="0"/>
                  </a:rPr>
                  <a:t> .</a:t>
                </a:r>
                <a:endParaRPr lang="en-US" sz="2400" baseline="-25000" dirty="0" smtClean="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solar constant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I</a:t>
                </a:r>
                <a:r>
                  <a:rPr lang="en-US" sz="2400" baseline="-25000" dirty="0" err="1">
                    <a:latin typeface="Times New Roman" panose="02020603050405020304" pitchFamily="18" charset="0"/>
                    <a:cs typeface="Times New Roman" panose="02020603050405020304" pitchFamily="18" charset="0"/>
                  </a:rPr>
                  <a:t>sc</a:t>
                </a:r>
                <a:r>
                  <a:rPr lang="en-US" sz="2400" dirty="0" smtClean="0">
                    <a:latin typeface="Times New Roman" panose="02020603050405020304" pitchFamily="18" charset="0"/>
                    <a:cs typeface="Times New Roman" panose="02020603050405020304" pitchFamily="18" charset="0"/>
                  </a:rPr>
                  <a:t>) is defined as the energy received from the sun per unit time, on a unit area of surface perpendicular to the direction of propagation of the radiation at the top of the atmosphere and at the earths mean distance from the sun.</a:t>
                </a:r>
              </a:p>
              <a:p>
                <a:pPr algn="just"/>
                <a:r>
                  <a:rPr lang="en-US" sz="2400" dirty="0" smtClean="0">
                    <a:latin typeface="Times New Roman" panose="02020603050405020304" pitchFamily="18" charset="0"/>
                    <a:cs typeface="Times New Roman" panose="02020603050405020304" pitchFamily="18" charset="0"/>
                  </a:rPr>
                  <a:t>The world radiation center (WRC) has adopted the value of the solar constant as 1367 W/m^2. (accepted universally) </a:t>
                </a:r>
              </a:p>
              <a:p>
                <a:pPr marL="0" indent="0" algn="ctr">
                  <a:buNone/>
                </a:pP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𝑒𝑥𝑡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𝑠𝑐</m:t>
                        </m:r>
                      </m:sub>
                    </m:sSub>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038</m:t>
                        </m:r>
                        <m:r>
                          <a:rPr lang="en-US" sz="2400" b="0" i="1" smtClean="0">
                            <a:latin typeface="Cambria Math" panose="02040503050406030204" pitchFamily="18" charset="0"/>
                            <a:cs typeface="Times New Roman" panose="02020603050405020304" pitchFamily="18" charset="0"/>
                          </a:rPr>
                          <m:t> </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cos</m:t>
                            </m:r>
                          </m:fName>
                          <m:e>
                            <m:d>
                              <m:dPr>
                                <m:ctrlPr>
                                  <a:rPr lang="en-US" sz="2400" b="0" i="1" smtClean="0">
                                    <a:latin typeface="Cambria Math" panose="02040503050406030204" pitchFamily="18" charset="0"/>
                                    <a:cs typeface="Times New Roman" panose="02020603050405020304" pitchFamily="18" charset="0"/>
                                  </a:rPr>
                                </m:ctrlPr>
                              </m:dPr>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360</m:t>
                                    </m:r>
                                    <m:r>
                                      <a:rPr lang="en-US" sz="2400" b="0" i="1" smtClean="0">
                                        <a:latin typeface="Cambria Math" panose="02040503050406030204" pitchFamily="18" charset="0"/>
                                        <a:cs typeface="Times New Roman" panose="02020603050405020304" pitchFamily="18" charset="0"/>
                                      </a:rPr>
                                      <m:t>𝑛</m:t>
                                    </m:r>
                                  </m:num>
                                  <m:den>
                                    <m:r>
                                      <a:rPr lang="en-US" sz="2400" b="0" i="1" smtClean="0">
                                        <a:latin typeface="Cambria Math" panose="02040503050406030204" pitchFamily="18" charset="0"/>
                                        <a:cs typeface="Times New Roman" panose="02020603050405020304" pitchFamily="18" charset="0"/>
                                      </a:rPr>
                                      <m:t>365</m:t>
                                    </m:r>
                                  </m:den>
                                </m:f>
                              </m:e>
                            </m:d>
                          </m:e>
                        </m:func>
                      </m:e>
                    </m:d>
                  </m:oMath>
                </a14:m>
                <a:r>
                  <a:rPr lang="en-US" sz="2400" dirty="0" smtClean="0">
                    <a:latin typeface="Times New Roman" panose="02020603050405020304" pitchFamily="18" charset="0"/>
                    <a:cs typeface="Times New Roman" panose="02020603050405020304" pitchFamily="18" charset="0"/>
                  </a:rPr>
                  <a:t> W/</a:t>
                </a:r>
                <a14:m>
                  <m:oMath xmlns:m="http://schemas.openxmlformats.org/officeDocument/2006/math">
                    <m:sSup>
                      <m:sSupPr>
                        <m:ctrlPr>
                          <a:rPr lang="en-US" sz="240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𝑚</m:t>
                        </m:r>
                      </m:e>
                      <m:sup>
                        <m:r>
                          <a:rPr lang="en-US" sz="2400" b="0" i="1" dirty="0" smtClean="0">
                            <a:latin typeface="Cambria Math" panose="02040503050406030204" pitchFamily="18" charset="0"/>
                            <a:cs typeface="Times New Roman" panose="02020603050405020304" pitchFamily="18" charset="0"/>
                          </a:rPr>
                          <m:t>2</m:t>
                        </m:r>
                      </m:sup>
                    </m:sSup>
                  </m:oMath>
                </a14:m>
                <a:endParaRPr lang="en-US" sz="24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045029"/>
                <a:ext cx="10515600" cy="5131934"/>
              </a:xfrm>
              <a:blipFill>
                <a:blip r:embed="rId2"/>
                <a:stretch>
                  <a:fillRect l="-812" t="-1663" r="-870"/>
                </a:stretch>
              </a:blipFill>
            </p:spPr>
            <p:txBody>
              <a:bodyPr/>
              <a:lstStyle/>
              <a:p>
                <a:r>
                  <a:rPr lang="en-US">
                    <a:noFill/>
                  </a:rPr>
                  <a:t> </a:t>
                </a:r>
              </a:p>
            </p:txBody>
          </p:sp>
        </mc:Fallback>
      </mc:AlternateContent>
    </p:spTree>
    <p:extLst>
      <p:ext uri="{BB962C8B-B14F-4D97-AF65-F5344CB8AC3E}">
        <p14:creationId xmlns="" xmlns:p14="http://schemas.microsoft.com/office/powerpoint/2010/main" val="512674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descr="Solar Constant Illustration"/>
          <p:cNvPicPr>
            <a:picLocks noChangeAspect="1" noChangeArrowheads="1"/>
          </p:cNvPicPr>
          <p:nvPr/>
        </p:nvPicPr>
        <p:blipFill>
          <a:blip r:embed="rId2"/>
          <a:srcRect/>
          <a:stretch>
            <a:fillRect/>
          </a:stretch>
        </p:blipFill>
        <p:spPr bwMode="auto">
          <a:xfrm>
            <a:off x="536028" y="227039"/>
            <a:ext cx="10604938" cy="6205291"/>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8369"/>
            <a:ext cx="10515600" cy="575401"/>
          </a:xfrm>
        </p:spPr>
        <p:txBody>
          <a:bodyPr>
            <a:normAutofit fontScale="90000"/>
          </a:bodyPr>
          <a:lstStyle/>
          <a:p>
            <a:r>
              <a:rPr lang="en-US" sz="2800" b="1" u="sng" dirty="0" smtClean="0">
                <a:latin typeface="Times New Roman" panose="02020603050405020304" pitchFamily="18" charset="0"/>
                <a:cs typeface="Times New Roman" panose="02020603050405020304" pitchFamily="18" charset="0"/>
              </a:rPr>
              <a:t>Solar Time: (Local Apparent Time)</a:t>
            </a:r>
            <a:r>
              <a:rPr lang="en-US" dirty="0" smtClean="0"/>
              <a:t>:</a:t>
            </a:r>
            <a:endParaRPr lang="en-US" dirty="0"/>
          </a:p>
        </p:txBody>
      </p:sp>
      <p:sp>
        <p:nvSpPr>
          <p:cNvPr id="3" name="Content Placeholder 2"/>
          <p:cNvSpPr>
            <a:spLocks noGrp="1"/>
          </p:cNvSpPr>
          <p:nvPr>
            <p:ph idx="1"/>
          </p:nvPr>
        </p:nvSpPr>
        <p:spPr>
          <a:xfrm>
            <a:off x="838200" y="1123406"/>
            <a:ext cx="10515600" cy="5053557"/>
          </a:xfrm>
        </p:spPr>
        <p:txBody>
          <a:bodyPr>
            <a:normAutofit fontScale="92500" lnSpcReduction="10000"/>
          </a:bodyPr>
          <a:lstStyle/>
          <a:p>
            <a:r>
              <a:rPr lang="en-US" dirty="0" smtClean="0">
                <a:latin typeface="Times New Roman" panose="02020603050405020304" pitchFamily="18" charset="0"/>
                <a:cs typeface="Times New Roman" panose="02020603050405020304" pitchFamily="18" charset="0"/>
              </a:rPr>
              <a:t>Solar time is measured with reference to solar noon, which is the time when the sun is crossing the observers meridian.</a:t>
            </a:r>
          </a:p>
          <a:p>
            <a:r>
              <a:rPr lang="en-US" dirty="0" smtClean="0">
                <a:latin typeface="Times New Roman" panose="02020603050405020304" pitchFamily="18" charset="0"/>
                <a:cs typeface="Times New Roman" panose="02020603050405020304" pitchFamily="18" charset="0"/>
              </a:rPr>
              <a:t>At solar noon, the sun is at the higher position in the sky.</a:t>
            </a:r>
          </a:p>
          <a:p>
            <a:r>
              <a:rPr lang="en-US" dirty="0" smtClean="0">
                <a:latin typeface="Times New Roman" panose="02020603050405020304" pitchFamily="18" charset="0"/>
                <a:cs typeface="Times New Roman" panose="02020603050405020304" pitchFamily="18" charset="0"/>
              </a:rPr>
              <a:t>The sun traverses each degree of longitude in 4 minutes (as the earth takes 24 hours to complete one revolution).</a:t>
            </a:r>
          </a:p>
          <a:p>
            <a:r>
              <a:rPr lang="en-US" dirty="0" smtClean="0">
                <a:latin typeface="Times New Roman" panose="02020603050405020304" pitchFamily="18" charset="0"/>
                <a:cs typeface="Times New Roman" panose="02020603050405020304" pitchFamily="18" charset="0"/>
              </a:rPr>
              <a:t>The standard time is converted to solar time by incorporating two corrections as follows:</a:t>
            </a:r>
          </a:p>
          <a:p>
            <a:pPr marL="0" indent="0" algn="ctr">
              <a:buNone/>
            </a:pPr>
            <a:r>
              <a:rPr lang="en-US" b="1" i="1" dirty="0" smtClean="0">
                <a:latin typeface="Times New Roman" panose="02020603050405020304" pitchFamily="18" charset="0"/>
                <a:cs typeface="Times New Roman" panose="02020603050405020304" pitchFamily="18" charset="0"/>
              </a:rPr>
              <a:t>Solar </a:t>
            </a:r>
            <a:r>
              <a:rPr lang="en-US" b="1" i="1" dirty="0">
                <a:latin typeface="Times New Roman" panose="02020603050405020304" pitchFamily="18" charset="0"/>
                <a:cs typeface="Times New Roman" panose="02020603050405020304" pitchFamily="18" charset="0"/>
              </a:rPr>
              <a:t>time= Standard time ± 4 (</a:t>
            </a:r>
            <a:r>
              <a:rPr lang="en-US" b="1" i="1" dirty="0" err="1">
                <a:latin typeface="Times New Roman" panose="02020603050405020304" pitchFamily="18" charset="0"/>
                <a:cs typeface="Times New Roman" panose="02020603050405020304" pitchFamily="18" charset="0"/>
              </a:rPr>
              <a:t>L</a:t>
            </a:r>
            <a:r>
              <a:rPr lang="en-US" b="1" i="1" baseline="-25000" dirty="0" err="1">
                <a:latin typeface="Times New Roman" panose="02020603050405020304" pitchFamily="18" charset="0"/>
                <a:cs typeface="Times New Roman" panose="02020603050405020304" pitchFamily="18" charset="0"/>
              </a:rPr>
              <a:t>st</a:t>
            </a:r>
            <a:r>
              <a:rPr lang="en-US" b="1" i="1" dirty="0">
                <a:latin typeface="Times New Roman" panose="02020603050405020304" pitchFamily="18" charset="0"/>
                <a:cs typeface="Times New Roman" panose="02020603050405020304" pitchFamily="18" charset="0"/>
              </a:rPr>
              <a:t> – </a:t>
            </a:r>
            <a:r>
              <a:rPr lang="en-US" b="1" i="1" dirty="0" err="1">
                <a:latin typeface="Times New Roman" panose="02020603050405020304" pitchFamily="18" charset="0"/>
                <a:cs typeface="Times New Roman" panose="02020603050405020304" pitchFamily="18" charset="0"/>
              </a:rPr>
              <a:t>L</a:t>
            </a:r>
            <a:r>
              <a:rPr lang="en-US" b="1" i="1" baseline="-25000" dirty="0" err="1">
                <a:latin typeface="Times New Roman" panose="02020603050405020304" pitchFamily="18" charset="0"/>
                <a:cs typeface="Times New Roman" panose="02020603050405020304" pitchFamily="18" charset="0"/>
              </a:rPr>
              <a:t>loc</a:t>
            </a:r>
            <a:r>
              <a:rPr lang="en-US" b="1" i="1" dirty="0">
                <a:latin typeface="Times New Roman" panose="02020603050405020304" pitchFamily="18" charset="0"/>
                <a:cs typeface="Times New Roman" panose="02020603050405020304" pitchFamily="18" charset="0"/>
              </a:rPr>
              <a:t>) + </a:t>
            </a:r>
            <a:r>
              <a:rPr lang="en-US" b="1" i="1" dirty="0" smtClean="0">
                <a:latin typeface="Times New Roman" panose="02020603050405020304" pitchFamily="18" charset="0"/>
                <a:cs typeface="Times New Roman" panose="02020603050405020304" pitchFamily="18" charset="0"/>
              </a:rPr>
              <a:t>E</a:t>
            </a:r>
          </a:p>
          <a:p>
            <a:pPr marL="0" indent="0">
              <a:buNone/>
            </a:pPr>
            <a:r>
              <a:rPr lang="en-US" sz="2000" dirty="0" smtClean="0">
                <a:latin typeface="Times New Roman" panose="02020603050405020304" pitchFamily="18" charset="0"/>
                <a:cs typeface="Times New Roman" panose="02020603050405020304" pitchFamily="18" charset="0"/>
              </a:rPr>
              <a:t>Where, </a:t>
            </a:r>
            <a:r>
              <a:rPr lang="en-US" sz="2000" dirty="0" err="1" smtClean="0">
                <a:latin typeface="Times New Roman" panose="02020603050405020304" pitchFamily="18" charset="0"/>
                <a:cs typeface="Times New Roman" panose="02020603050405020304" pitchFamily="18" charset="0"/>
              </a:rPr>
              <a:t>L</a:t>
            </a:r>
            <a:r>
              <a:rPr lang="en-US" sz="2000" baseline="-25000" dirty="0" err="1" smtClean="0">
                <a:latin typeface="Times New Roman" panose="02020603050405020304" pitchFamily="18" charset="0"/>
                <a:cs typeface="Times New Roman" panose="02020603050405020304" pitchFamily="18" charset="0"/>
              </a:rPr>
              <a:t>st</a:t>
            </a:r>
            <a:r>
              <a:rPr lang="en-US" sz="2000" baseline="-25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standard longitude used for measuring standard time of the country.</a:t>
            </a:r>
          </a:p>
          <a:p>
            <a:pPr marL="0" indent="0">
              <a:buNone/>
            </a:pPr>
            <a:r>
              <a:rPr lang="en-US" sz="2000" dirty="0" err="1" smtClean="0">
                <a:latin typeface="Times New Roman" panose="02020603050405020304" pitchFamily="18" charset="0"/>
                <a:cs typeface="Times New Roman" panose="02020603050405020304" pitchFamily="18" charset="0"/>
              </a:rPr>
              <a:t>L</a:t>
            </a:r>
            <a:r>
              <a:rPr lang="en-US" sz="2000" baseline="-25000" dirty="0" err="1" smtClean="0">
                <a:latin typeface="Times New Roman" panose="02020603050405020304" pitchFamily="18" charset="0"/>
                <a:cs typeface="Times New Roman" panose="02020603050405020304" pitchFamily="18" charset="0"/>
              </a:rPr>
              <a:t>loc</a:t>
            </a:r>
            <a:r>
              <a:rPr lang="en-US" sz="2000" dirty="0" smtClean="0">
                <a:latin typeface="Times New Roman" panose="02020603050405020304" pitchFamily="18" charset="0"/>
                <a:cs typeface="Times New Roman" panose="02020603050405020304" pitchFamily="18" charset="0"/>
              </a:rPr>
              <a:t> = longitude of the observer’s location </a:t>
            </a:r>
            <a:r>
              <a:rPr lang="en-US" sz="2000" i="1" baseline="-25000" dirty="0" smtClean="0">
                <a:latin typeface="Times New Roman" panose="02020603050405020304" pitchFamily="18" charset="0"/>
                <a:cs typeface="Times New Roman" panose="02020603050405020304" pitchFamily="18" charset="0"/>
              </a:rPr>
              <a:t> </a:t>
            </a:r>
          </a:p>
          <a:p>
            <a:pPr marL="0" indent="0">
              <a:buNone/>
            </a:pPr>
            <a:r>
              <a:rPr lang="en-US" i="1" baseline="-25000" dirty="0" smtClean="0">
                <a:latin typeface="Times New Roman" panose="02020603050405020304" pitchFamily="18" charset="0"/>
                <a:cs typeface="Times New Roman" panose="02020603050405020304" pitchFamily="18" charset="0"/>
              </a:rPr>
              <a:t>Positive sign is used if the standard meridian of the country lies in the western hemisphere (with reference to the prime meridian)</a:t>
            </a:r>
            <a:endParaRPr lang="en-US" sz="2400" i="1" dirty="0">
              <a:latin typeface="Times New Roman" panose="02020603050405020304" pitchFamily="18" charset="0"/>
              <a:cs typeface="Times New Roman" panose="02020603050405020304" pitchFamily="18" charset="0"/>
            </a:endParaRPr>
          </a:p>
          <a:p>
            <a:pPr marL="0" indent="0">
              <a:buNone/>
            </a:pPr>
            <a:r>
              <a:rPr lang="en-US" i="1" baseline="-25000" dirty="0">
                <a:latin typeface="Times New Roman" panose="02020603050405020304" pitchFamily="18" charset="0"/>
                <a:cs typeface="Times New Roman" panose="02020603050405020304" pitchFamily="18" charset="0"/>
              </a:rPr>
              <a:t>Negative sign if in eastern </a:t>
            </a:r>
            <a:r>
              <a:rPr lang="en-US" i="1" baseline="-25000" dirty="0" smtClean="0">
                <a:latin typeface="Times New Roman" panose="02020603050405020304" pitchFamily="18" charset="0"/>
                <a:cs typeface="Times New Roman" panose="02020603050405020304" pitchFamily="18" charset="0"/>
              </a:rPr>
              <a:t>hemisphere</a:t>
            </a:r>
            <a:endParaRPr lang="en-US" i="1" baseline="-25000" dirty="0">
              <a:latin typeface="Times New Roman" panose="02020603050405020304" pitchFamily="18" charset="0"/>
              <a:cs typeface="Times New Roman" panose="02020603050405020304" pitchFamily="18" charset="0"/>
            </a:endParaRPr>
          </a:p>
        </p:txBody>
      </p:sp>
      <p:sp>
        <p:nvSpPr>
          <p:cNvPr id="4" name="Rectangle 3"/>
          <p:cNvSpPr/>
          <p:nvPr/>
        </p:nvSpPr>
        <p:spPr>
          <a:xfrm>
            <a:off x="2677886" y="3788235"/>
            <a:ext cx="6844937" cy="483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1268226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838200" y="457200"/>
                <a:ext cx="10515600" cy="5719763"/>
              </a:xfrm>
            </p:spPr>
            <p:txBody>
              <a:bodyPr/>
              <a:lstStyle/>
              <a:p>
                <a:pPr marL="0" indent="0">
                  <a:lnSpc>
                    <a:spcPct val="100000"/>
                  </a:lnSpc>
                  <a:buNone/>
                </a:pPr>
                <a:r>
                  <a:rPr lang="en-US" dirty="0" smtClean="0">
                    <a:latin typeface="Times New Roman" panose="02020603050405020304" pitchFamily="18" charset="0"/>
                    <a:cs typeface="Times New Roman" panose="02020603050405020304" pitchFamily="18" charset="0"/>
                  </a:rPr>
                  <a:t>E is the correction arising out of the variation in the length of the solar day due to variations in the earths rotation and orbital revolution, and is called as “equation of time”.</a:t>
                </a:r>
              </a:p>
              <a:p>
                <a:pPr>
                  <a:lnSpc>
                    <a:spcPct val="10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The solar day is the duration between two consecutive solar noon's is not exactly of 24 hours throughout the year.</a:t>
                </a:r>
              </a:p>
              <a:p>
                <a:pPr>
                  <a:lnSpc>
                    <a:spcPct val="10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“E” can be determined either by using the following equation </a:t>
                </a:r>
              </a:p>
              <a:p>
                <a:pPr marL="0" indent="0" algn="ctr">
                  <a:lnSpc>
                    <a:spcPct val="100000"/>
                  </a:lnSpc>
                  <a:buNone/>
                </a:pPr>
                <a:r>
                  <a:rPr lang="en-US" dirty="0">
                    <a:latin typeface="Times New Roman" panose="02020603050405020304" pitchFamily="18" charset="0"/>
                    <a:cs typeface="Times New Roman" panose="02020603050405020304" pitchFamily="18" charset="0"/>
                  </a:rPr>
                  <a:t/>
                </a:r>
                <a:r>
                  <a:rPr lang="en-US" dirty="0" smtClean="0">
                    <a:latin typeface="Times New Roman" panose="02020603050405020304" pitchFamily="18" charset="0"/>
                    <a:cs typeface="Times New Roman" panose="02020603050405020304" pitchFamily="18" charset="0"/>
                  </a:rPr>
                  <a:t> E= 9.87 sin 2B – 7.53 cos B – 1.5 sin B min</a:t>
                </a:r>
              </a:p>
              <a:p>
                <a:pPr marL="0" indent="0">
                  <a:lnSpc>
                    <a:spcPct val="100000"/>
                  </a:lnSpc>
                  <a:buNone/>
                </a:pPr>
                <a:r>
                  <a:rPr lang="en-US" dirty="0" smtClean="0">
                    <a:latin typeface="Times New Roman" panose="02020603050405020304" pitchFamily="18" charset="0"/>
                    <a:cs typeface="Times New Roman" panose="02020603050405020304" pitchFamily="18" charset="0"/>
                  </a:rPr>
                  <a:t>Where </a:t>
                </a:r>
                <a14:m>
                  <m:oMath xmlns:m="http://schemas.openxmlformats.org/officeDocument/2006/math">
                    <m:r>
                      <a:rPr lang="en-US" b="0" i="0"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𝐵</m:t>
                    </m:r>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360</m:t>
                            </m:r>
                          </m:num>
                          <m:den>
                            <m:r>
                              <a:rPr lang="en-US" b="0" i="1" smtClean="0">
                                <a:latin typeface="Cambria Math" panose="02040503050406030204" pitchFamily="18" charset="0"/>
                                <a:cs typeface="Times New Roman" panose="02020603050405020304" pitchFamily="18" charset="0"/>
                              </a:rPr>
                              <m:t>364</m:t>
                            </m:r>
                          </m:den>
                        </m:f>
                      </m:e>
                    </m:d>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𝑛</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81</m:t>
                        </m:r>
                      </m:e>
                    </m:d>
                  </m:oMath>
                </a14:m>
                <a:endParaRPr lang="en-US" dirty="0" smtClean="0">
                  <a:latin typeface="Times New Roman" panose="02020603050405020304" pitchFamily="18" charset="0"/>
                  <a:cs typeface="Times New Roman" panose="02020603050405020304" pitchFamily="18" charset="0"/>
                </a:endParaRPr>
              </a:p>
              <a:p>
                <a:pPr marL="0" indent="0">
                  <a:lnSpc>
                    <a:spcPct val="100000"/>
                  </a:lnSpc>
                  <a:buNone/>
                </a:pPr>
                <a:r>
                  <a:rPr lang="en-US" dirty="0" smtClean="0">
                    <a:latin typeface="Times New Roman" panose="02020603050405020304" pitchFamily="18" charset="0"/>
                    <a:cs typeface="Times New Roman" panose="02020603050405020304" pitchFamily="18" charset="0"/>
                  </a:rPr>
                  <a:t>Where, “n” is day of the year</a:t>
                </a:r>
                <a:endParaRPr lang="en-US"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457200"/>
                <a:ext cx="10515600" cy="5719763"/>
              </a:xfrm>
              <a:blipFill>
                <a:blip r:embed="rId2"/>
                <a:stretch>
                  <a:fillRect l="-1217" t="-1066" r="-464"/>
                </a:stretch>
              </a:blipFill>
            </p:spPr>
            <p:txBody>
              <a:bodyPr/>
              <a:lstStyle/>
              <a:p>
                <a:r>
                  <a:rPr lang="en-US">
                    <a:noFill/>
                  </a:rPr>
                  <a:t> </a:t>
                </a:r>
              </a:p>
            </p:txBody>
          </p:sp>
        </mc:Fallback>
      </mc:AlternateContent>
    </p:spTree>
    <p:extLst>
      <p:ext uri="{BB962C8B-B14F-4D97-AF65-F5344CB8AC3E}">
        <p14:creationId xmlns="" xmlns:p14="http://schemas.microsoft.com/office/powerpoint/2010/main" val="42135260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Sidereal time - Wikipedia"/>
          <p:cNvPicPr>
            <a:picLocks noChangeAspect="1" noChangeArrowheads="1"/>
          </p:cNvPicPr>
          <p:nvPr/>
        </p:nvPicPr>
        <p:blipFill>
          <a:blip r:embed="rId2"/>
          <a:srcRect/>
          <a:stretch>
            <a:fillRect/>
          </a:stretch>
        </p:blipFill>
        <p:spPr bwMode="auto">
          <a:xfrm>
            <a:off x="586498" y="198383"/>
            <a:ext cx="4059074" cy="6422035"/>
          </a:xfrm>
          <a:prstGeom prst="rect">
            <a:avLst/>
          </a:prstGeom>
          <a:noFill/>
        </p:spPr>
      </p:pic>
      <p:pic>
        <p:nvPicPr>
          <p:cNvPr id="39940" name="Picture 4" descr="Solar Time | PVEducation"/>
          <p:cNvPicPr>
            <a:picLocks noChangeAspect="1" noChangeArrowheads="1"/>
          </p:cNvPicPr>
          <p:nvPr/>
        </p:nvPicPr>
        <p:blipFill>
          <a:blip r:embed="rId3"/>
          <a:srcRect/>
          <a:stretch>
            <a:fillRect/>
          </a:stretch>
        </p:blipFill>
        <p:spPr bwMode="auto">
          <a:xfrm>
            <a:off x="5105948" y="1082509"/>
            <a:ext cx="6636852" cy="3457959"/>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descr="Daily Motion"/>
          <p:cNvPicPr>
            <a:picLocks noChangeAspect="1" noChangeArrowheads="1"/>
          </p:cNvPicPr>
          <p:nvPr/>
        </p:nvPicPr>
        <p:blipFill>
          <a:blip r:embed="rId2"/>
          <a:srcRect/>
          <a:stretch>
            <a:fillRect/>
          </a:stretch>
        </p:blipFill>
        <p:spPr bwMode="auto">
          <a:xfrm>
            <a:off x="620110" y="257448"/>
            <a:ext cx="5499626" cy="3347600"/>
          </a:xfrm>
          <a:prstGeom prst="rect">
            <a:avLst/>
          </a:prstGeom>
          <a:noFill/>
        </p:spPr>
      </p:pic>
      <p:sp>
        <p:nvSpPr>
          <p:cNvPr id="38916" name="AutoShape 4" descr="Year's earliest solar noon on November 2 | Astronomy Essentials | EarthSky"/>
          <p:cNvSpPr>
            <a:spLocks noChangeAspect="1" noChangeArrowheads="1"/>
          </p:cNvSpPr>
          <p:nvPr/>
        </p:nvSpPr>
        <p:spPr bwMode="auto">
          <a:xfrm>
            <a:off x="155575" y="-609600"/>
            <a:ext cx="3609975" cy="12763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18" name="Picture 6" descr="Year's earliest solar noon on November 2 | Astronomy Essentials | EarthSky"/>
          <p:cNvPicPr>
            <a:picLocks noChangeAspect="1" noChangeArrowheads="1"/>
          </p:cNvPicPr>
          <p:nvPr/>
        </p:nvPicPr>
        <p:blipFill>
          <a:blip r:embed="rId3"/>
          <a:srcRect/>
          <a:stretch>
            <a:fillRect/>
          </a:stretch>
        </p:blipFill>
        <p:spPr bwMode="auto">
          <a:xfrm>
            <a:off x="3697561" y="3292475"/>
            <a:ext cx="7620000" cy="2676525"/>
          </a:xfrm>
          <a:prstGeom prst="rect">
            <a:avLst/>
          </a:prstGeom>
          <a:noFill/>
        </p:spPr>
      </p:pic>
      <p:pic>
        <p:nvPicPr>
          <p:cNvPr id="38920" name="Picture 8" descr="What is Longitude? - WorldAtlas"/>
          <p:cNvPicPr>
            <a:picLocks noChangeAspect="1" noChangeArrowheads="1"/>
          </p:cNvPicPr>
          <p:nvPr/>
        </p:nvPicPr>
        <p:blipFill>
          <a:blip r:embed="rId4"/>
          <a:srcRect t="4531" r="50239" b="9896"/>
          <a:stretch>
            <a:fillRect/>
          </a:stretch>
        </p:blipFill>
        <p:spPr bwMode="auto">
          <a:xfrm>
            <a:off x="8364155" y="126124"/>
            <a:ext cx="2877250" cy="3321269"/>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3778"/>
          </a:xfrm>
        </p:spPr>
        <p:txBody>
          <a:bodyPr>
            <a:normAutofit/>
          </a:bodyPr>
          <a:lstStyle/>
          <a:p>
            <a:r>
              <a:rPr lang="en-US" sz="3600" b="1" u="sng" dirty="0" smtClean="0">
                <a:latin typeface="Times New Roman" panose="02020603050405020304" pitchFamily="18" charset="0"/>
                <a:cs typeface="Times New Roman" panose="02020603050405020304" pitchFamily="18" charset="0"/>
              </a:rPr>
              <a:t>Solar Radiation Geometry</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01783"/>
            <a:ext cx="5732417" cy="4975180"/>
          </a:xfrm>
        </p:spPr>
        <p:txBody>
          <a:bodyPr/>
          <a:lstStyle/>
          <a:p>
            <a:pPr marL="514350" indent="-514350">
              <a:buFont typeface="+mj-lt"/>
              <a:buAutoNum type="alphaLcPeriod"/>
            </a:pPr>
            <a:r>
              <a:rPr lang="en-US" b="1" dirty="0" smtClean="0"/>
              <a:t>LATITUDE </a:t>
            </a:r>
            <a:r>
              <a:rPr lang="en-US" i="1" dirty="0" smtClean="0"/>
              <a:t>(Angle of Latitude) (ø)</a:t>
            </a:r>
            <a:r>
              <a:rPr lang="en-US" dirty="0" smtClean="0"/>
              <a:t>:</a:t>
            </a:r>
          </a:p>
          <a:p>
            <a:pPr marL="0" indent="0" algn="just">
              <a:lnSpc>
                <a:spcPct val="100000"/>
              </a:lnSpc>
              <a:buNone/>
            </a:pPr>
            <a:r>
              <a:rPr lang="en-US" dirty="0"/>
              <a:t>	</a:t>
            </a:r>
            <a:r>
              <a:rPr lang="en-US" sz="2000" dirty="0" smtClean="0">
                <a:latin typeface="Times New Roman" panose="02020603050405020304" pitchFamily="18" charset="0"/>
                <a:cs typeface="Times New Roman" panose="02020603050405020304" pitchFamily="18" charset="0"/>
              </a:rPr>
              <a:t>It is the angle made by a radial line joining the given location to the </a:t>
            </a:r>
            <a:r>
              <a:rPr lang="en-US" sz="2000" dirty="0" err="1" smtClean="0">
                <a:latin typeface="Times New Roman" panose="02020603050405020304" pitchFamily="18" charset="0"/>
                <a:cs typeface="Times New Roman" panose="02020603050405020304" pitchFamily="18" charset="0"/>
              </a:rPr>
              <a:t>centre</a:t>
            </a:r>
            <a:r>
              <a:rPr lang="en-US" sz="2000" dirty="0" smtClean="0">
                <a:latin typeface="Times New Roman" panose="02020603050405020304" pitchFamily="18" charset="0"/>
                <a:cs typeface="Times New Roman" panose="02020603050405020304" pitchFamily="18" charset="0"/>
              </a:rPr>
              <a:t> of the earth with its projection on the equatorial plane. The latitude is positive for northern hemisphere and negative for southern hemisphere.</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766560" y="1201783"/>
            <a:ext cx="5146766" cy="4975180"/>
          </a:xfrm>
          <a:prstGeom prst="rect">
            <a:avLst/>
          </a:prstGeom>
        </p:spPr>
      </p:pic>
      <p:pic>
        <p:nvPicPr>
          <p:cNvPr id="13314" name="Picture 2" descr="Unacademy for UPSC: Geography Series - 2"/>
          <p:cNvPicPr>
            <a:picLocks noChangeAspect="1" noChangeArrowheads="1"/>
          </p:cNvPicPr>
          <p:nvPr/>
        </p:nvPicPr>
        <p:blipFill>
          <a:blip r:embed="rId3"/>
          <a:srcRect/>
          <a:stretch>
            <a:fillRect/>
          </a:stretch>
        </p:blipFill>
        <p:spPr bwMode="auto">
          <a:xfrm>
            <a:off x="187106" y="3543480"/>
            <a:ext cx="6402880" cy="3136174"/>
          </a:xfrm>
          <a:prstGeom prst="rect">
            <a:avLst/>
          </a:prstGeom>
          <a:noFill/>
        </p:spPr>
      </p:pic>
    </p:spTree>
    <p:extLst>
      <p:ext uri="{BB962C8B-B14F-4D97-AF65-F5344CB8AC3E}">
        <p14:creationId xmlns="" xmlns:p14="http://schemas.microsoft.com/office/powerpoint/2010/main" val="3962916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3778"/>
          </a:xfrm>
        </p:spPr>
        <p:txBody>
          <a:bodyPr>
            <a:normAutofit/>
          </a:bodyPr>
          <a:lstStyle/>
          <a:p>
            <a:r>
              <a:rPr lang="en-US" sz="3600" b="1" u="sng" dirty="0" smtClean="0">
                <a:latin typeface="Times New Roman" panose="02020603050405020304" pitchFamily="18" charset="0"/>
                <a:cs typeface="Times New Roman" panose="02020603050405020304" pitchFamily="18" charset="0"/>
              </a:rPr>
              <a:t>Solar Radiation Geometry</a:t>
            </a:r>
            <a:endParaRPr lang="en-US" b="1" u="sng" dirty="0">
              <a:latin typeface="Times New Roman" panose="02020603050405020304" pitchFamily="18" charset="0"/>
              <a:cs typeface="Times New Roman" panose="02020603050405020304" pitchFamily="18" charset="0"/>
            </a:endParaRPr>
          </a:p>
        </p:txBody>
      </p:sp>
      <p:pic>
        <p:nvPicPr>
          <p:cNvPr id="12290" name="Picture 2" descr="Solar Declination angle (δ) | Animated Video [English] - YouTube"/>
          <p:cNvPicPr>
            <a:picLocks noChangeAspect="1" noChangeArrowheads="1"/>
          </p:cNvPicPr>
          <p:nvPr/>
        </p:nvPicPr>
        <p:blipFill>
          <a:blip r:embed="rId2"/>
          <a:srcRect l="22671" t="39512" r="12229" b="23512"/>
          <a:stretch>
            <a:fillRect/>
          </a:stretch>
        </p:blipFill>
        <p:spPr bwMode="auto">
          <a:xfrm>
            <a:off x="6776692" y="4276163"/>
            <a:ext cx="5177980" cy="2581837"/>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838200" y="1201783"/>
            <a:ext cx="5732417" cy="4975180"/>
          </a:xfrm>
          <a:blipFill>
            <a:blip r:embed="rId3"/>
            <a:stretch>
              <a:fillRect l="-1915" t="-2451" r="-1277" b="-1103"/>
            </a:stretch>
          </a:blipFill>
        </p:spPr>
        <p:txBody>
          <a:bodyPr/>
          <a:lstStyle/>
          <a:p>
            <a:r>
              <a:rPr lang="en-US">
                <a:noFill/>
              </a:rPr>
              <a:t> </a:t>
            </a:r>
          </a:p>
        </p:txBody>
      </p:sp>
      <p:pic>
        <p:nvPicPr>
          <p:cNvPr id="4" name="Picture 2"/>
          <p:cNvPicPr>
            <a:picLocks noChangeAspect="1" noChangeArrowheads="1"/>
          </p:cNvPicPr>
          <p:nvPr/>
        </p:nvPicPr>
        <p:blipFill>
          <a:blip r:embed="rId4"/>
          <a:srcRect/>
          <a:stretch>
            <a:fillRect/>
          </a:stretch>
        </p:blipFill>
        <p:spPr bwMode="auto">
          <a:xfrm>
            <a:off x="6685443" y="179979"/>
            <a:ext cx="5297450" cy="4010025"/>
          </a:xfrm>
          <a:prstGeom prst="rect">
            <a:avLst/>
          </a:prstGeom>
          <a:noFill/>
          <a:ln w="9525">
            <a:noFill/>
            <a:miter lim="800000"/>
            <a:headEnd/>
            <a:tailEnd/>
          </a:ln>
          <a:effectLst/>
        </p:spPr>
      </p:pic>
    </p:spTree>
    <p:extLst>
      <p:ext uri="{BB962C8B-B14F-4D97-AF65-F5344CB8AC3E}">
        <p14:creationId xmlns="" xmlns:p14="http://schemas.microsoft.com/office/powerpoint/2010/main" val="4219333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3149"/>
          </a:xfrm>
        </p:spPr>
        <p:txBody>
          <a:bodyPr>
            <a:normAutofit fontScale="90000"/>
          </a:bodyPr>
          <a:lstStyle/>
          <a:p>
            <a:r>
              <a:rPr lang="en-US" sz="3200" b="1" u="sng" dirty="0" smtClean="0">
                <a:latin typeface="Times New Roman" panose="02020603050405020304" pitchFamily="18" charset="0"/>
                <a:cs typeface="Times New Roman" panose="02020603050405020304" pitchFamily="18" charset="0"/>
              </a:rPr>
              <a:t>Hour Angle</a:t>
            </a:r>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ω</a:t>
            </a:r>
            <a:r>
              <a:rPr lang="en-US" sz="3200" b="1" dirty="0" smtClean="0">
                <a:latin typeface="Times New Roman" panose="02020603050405020304" pitchFamily="18" charset="0"/>
                <a:cs typeface="Times New Roman" panose="02020603050405020304" pitchFamily="18" charset="0"/>
              </a:rPr>
              <a:t>)</a:t>
            </a:r>
            <a:endParaRPr lang="en-US" sz="3200" b="1" u="sng"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367932" y="1110343"/>
                <a:ext cx="5784669" cy="5617028"/>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It is the angle through which the earth must turn to bring the meridian of the observer directly in the line with the sun’s rays.</a:t>
                </a:r>
              </a:p>
              <a:p>
                <a:pPr algn="just"/>
                <a:r>
                  <a:rPr lang="en-US" sz="2000" dirty="0" smtClean="0">
                    <a:latin typeface="Times New Roman" panose="02020603050405020304" pitchFamily="18" charset="0"/>
                    <a:cs typeface="Times New Roman" panose="02020603050405020304" pitchFamily="18" charset="0"/>
                  </a:rPr>
                  <a:t>The earth completes one rotation in24 hours therefore one hour corresponds to 15</a:t>
                </a:r>
                <a:r>
                  <a:rPr lang="he-IL"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of rotation.</a:t>
                </a:r>
              </a:p>
              <a:p>
                <a:pPr algn="just"/>
                <a:r>
                  <a:rPr lang="en-US" sz="2000" dirty="0" smtClean="0">
                    <a:latin typeface="Times New Roman" panose="02020603050405020304" pitchFamily="18" charset="0"/>
                    <a:cs typeface="Times New Roman" panose="02020603050405020304" pitchFamily="18" charset="0"/>
                  </a:rPr>
                  <a:t>At solar noon (12:00hrs), as the sun’s rays are in line with the local meridian, the hour angle is zero.</a:t>
                </a:r>
              </a:p>
              <a:p>
                <a:pPr algn="just"/>
                <a:r>
                  <a:rPr lang="en-US" sz="2000" dirty="0" smtClean="0">
                    <a:latin typeface="Times New Roman" panose="02020603050405020304" pitchFamily="18" charset="0"/>
                    <a:cs typeface="Times New Roman" panose="02020603050405020304" pitchFamily="18" charset="0"/>
                  </a:rPr>
                  <a:t>It is negative in the forenoon and positive in the afternoon.</a:t>
                </a:r>
              </a:p>
              <a:p>
                <a:pPr algn="just"/>
                <a:r>
                  <a:rPr lang="en-US" sz="2000" dirty="0" smtClean="0">
                    <a:latin typeface="Times New Roman" panose="02020603050405020304" pitchFamily="18" charset="0"/>
                    <a:cs typeface="Times New Roman" panose="02020603050405020304" pitchFamily="18" charset="0"/>
                  </a:rPr>
                  <a:t>At 6:00hrs it is negative and 18:00hrs its positive.</a:t>
                </a:r>
              </a:p>
              <a:p>
                <a:pPr algn="just"/>
                <a:r>
                  <a:rPr lang="en-US" sz="2000" dirty="0" smtClean="0">
                    <a:latin typeface="Times New Roman" panose="02020603050405020304" pitchFamily="18" charset="0"/>
                    <a:cs typeface="Times New Roman" panose="02020603050405020304" pitchFamily="18" charset="0"/>
                  </a:rPr>
                  <a:t>It can be calculated as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𝑤</m:t>
                      </m:r>
                      <m:r>
                        <a:rPr lang="en-US" sz="1800" b="0" i="1" smtClean="0">
                          <a:latin typeface="Cambria Math" panose="02040503050406030204" pitchFamily="18" charset="0"/>
                          <a:cs typeface="Times New Roman" panose="02020603050405020304" pitchFamily="18" charset="0"/>
                        </a:rPr>
                        <m:t>=</m:t>
                      </m:r>
                      <m:d>
                        <m:dPr>
                          <m:begChr m:val="["/>
                          <m:endChr m:val="]"/>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𝑠𝑜𝑙𝑎𝑟</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𝑡𝑖𝑚𝑒</m:t>
                          </m:r>
                          <m:r>
                            <a:rPr lang="en-US" sz="1800" b="0" i="1" smtClean="0">
                              <a:latin typeface="Cambria Math" panose="02040503050406030204" pitchFamily="18" charset="0"/>
                              <a:cs typeface="Times New Roman" panose="02020603050405020304" pitchFamily="18" charset="0"/>
                            </a:rPr>
                            <m:t>−12:00</m:t>
                          </m:r>
                        </m:e>
                      </m:d>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𝑖𝑛</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h𝑜𝑢𝑟𝑠</m:t>
                          </m:r>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×15</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𝑑𝑒𝑔𝑟𝑒𝑒𝑠</m:t>
                      </m:r>
                    </m:oMath>
                  </m:oMathPara>
                </a14:m>
                <a:endParaRPr lang="en-US" sz="18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7932" y="1110343"/>
                <a:ext cx="5784669" cy="5617028"/>
              </a:xfrm>
              <a:blipFill>
                <a:blip r:embed="rId2"/>
                <a:stretch>
                  <a:fillRect l="-948" t="-1085" r="-1159"/>
                </a:stretch>
              </a:blipFill>
            </p:spPr>
            <p:txBody>
              <a:bodyPr/>
              <a:lstStyle/>
              <a:p>
                <a:r>
                  <a:rPr lang="en-US" dirty="0">
                    <a:noFill/>
                  </a:rPr>
                  <a:t> </a:t>
                </a:r>
              </a:p>
            </p:txBody>
          </p:sp>
        </mc:Fallback>
      </mc:AlternateContent>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257109" y="1279842"/>
            <a:ext cx="5778136" cy="4023678"/>
          </a:xfrm>
          <a:prstGeom prst="rect">
            <a:avLst/>
          </a:prstGeom>
        </p:spPr>
      </p:pic>
    </p:spTree>
    <p:extLst>
      <p:ext uri="{BB962C8B-B14F-4D97-AF65-F5344CB8AC3E}">
        <p14:creationId xmlns="" xmlns:p14="http://schemas.microsoft.com/office/powerpoint/2010/main" val="1231858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hapter 4A: SOLAR RADIATION- GEOMETRY - ppt download"/>
          <p:cNvPicPr>
            <a:picLocks noChangeAspect="1" noChangeArrowheads="1"/>
          </p:cNvPicPr>
          <p:nvPr/>
        </p:nvPicPr>
        <p:blipFill>
          <a:blip r:embed="rId2"/>
          <a:srcRect/>
          <a:stretch>
            <a:fillRect/>
          </a:stretch>
        </p:blipFill>
        <p:spPr bwMode="auto">
          <a:xfrm>
            <a:off x="1290693" y="148212"/>
            <a:ext cx="8946384" cy="6709788"/>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3961"/>
          </a:xfrm>
        </p:spPr>
        <p:txBody>
          <a:bodyPr>
            <a:noAutofit/>
          </a:bodyPr>
          <a:lstStyle/>
          <a:p>
            <a:r>
              <a:rPr lang="en-US" sz="3200" b="1" dirty="0" smtClean="0">
                <a:latin typeface="Times New Roman" panose="02020603050405020304" pitchFamily="18" charset="0"/>
                <a:cs typeface="Times New Roman" panose="02020603050405020304" pitchFamily="18" charset="0"/>
              </a:rPr>
              <a:t>Introduction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71154"/>
            <a:ext cx="10515600" cy="5105809"/>
          </a:xfrm>
        </p:spPr>
        <p:txBody>
          <a:bodyPr/>
          <a:lstStyle/>
          <a:p>
            <a:pPr algn="just"/>
            <a:r>
              <a:rPr lang="en-US" dirty="0" smtClean="0">
                <a:latin typeface="Times New Roman" panose="02020603050405020304" pitchFamily="18" charset="0"/>
                <a:cs typeface="Times New Roman" panose="02020603050405020304" pitchFamily="18" charset="0"/>
              </a:rPr>
              <a:t>The sun </a:t>
            </a:r>
            <a:r>
              <a:rPr lang="en-US" b="1" dirty="0" smtClean="0">
                <a:latin typeface="Times New Roman" panose="02020603050405020304" pitchFamily="18" charset="0"/>
                <a:cs typeface="Times New Roman" panose="02020603050405020304" pitchFamily="18" charset="0"/>
              </a:rPr>
              <a:t>radiates energy uniformly </a:t>
            </a:r>
            <a:r>
              <a:rPr lang="en-US" dirty="0" smtClean="0">
                <a:latin typeface="Times New Roman" panose="02020603050405020304" pitchFamily="18" charset="0"/>
                <a:cs typeface="Times New Roman" panose="02020603050405020304" pitchFamily="18" charset="0"/>
              </a:rPr>
              <a:t>in all directions in the form of electromagnetic waves.</a:t>
            </a:r>
          </a:p>
          <a:p>
            <a:pPr algn="just"/>
            <a:r>
              <a:rPr lang="en-US" dirty="0" smtClean="0">
                <a:latin typeface="Times New Roman" panose="02020603050405020304" pitchFamily="18" charset="0"/>
                <a:cs typeface="Times New Roman" panose="02020603050405020304" pitchFamily="18" charset="0"/>
              </a:rPr>
              <a:t>The sun is main source of energy for sustainment of life.</a:t>
            </a:r>
          </a:p>
          <a:p>
            <a:pPr algn="just"/>
            <a:r>
              <a:rPr lang="en-US" dirty="0" smtClean="0">
                <a:latin typeface="Times New Roman" panose="02020603050405020304" pitchFamily="18" charset="0"/>
                <a:cs typeface="Times New Roman" panose="02020603050405020304" pitchFamily="18" charset="0"/>
              </a:rPr>
              <a:t>It is clean, inexhaustible, abundantly and universally available source.</a:t>
            </a:r>
          </a:p>
          <a:p>
            <a:pPr algn="just"/>
            <a:r>
              <a:rPr lang="en-US" dirty="0" smtClean="0">
                <a:latin typeface="Times New Roman" panose="02020603050405020304" pitchFamily="18" charset="0"/>
                <a:cs typeface="Times New Roman" panose="02020603050405020304" pitchFamily="18" charset="0"/>
              </a:rPr>
              <a:t>The major drawback is it is a dilute form of energy.</a:t>
            </a:r>
          </a:p>
          <a:p>
            <a:pPr algn="just"/>
            <a:r>
              <a:rPr lang="en-US" dirty="0" smtClean="0">
                <a:latin typeface="Times New Roman" panose="02020603050405020304" pitchFamily="18" charset="0"/>
                <a:cs typeface="Times New Roman" panose="02020603050405020304" pitchFamily="18" charset="0"/>
              </a:rPr>
              <a:t>It is not steady and continuous.</a:t>
            </a:r>
          </a:p>
          <a:p>
            <a:pPr algn="just"/>
            <a:r>
              <a:rPr lang="en-US" dirty="0" smtClean="0">
                <a:latin typeface="Times New Roman" panose="02020603050405020304" pitchFamily="18" charset="0"/>
                <a:cs typeface="Times New Roman" panose="02020603050405020304" pitchFamily="18" charset="0"/>
              </a:rPr>
              <a:t>But it is more predictable than wind.</a:t>
            </a:r>
          </a:p>
          <a:p>
            <a:pPr algn="just"/>
            <a:r>
              <a:rPr lang="en-US" dirty="0" smtClean="0">
                <a:latin typeface="Times New Roman" panose="02020603050405020304" pitchFamily="18" charset="0"/>
                <a:cs typeface="Times New Roman" panose="02020603050405020304" pitchFamily="18" charset="0"/>
              </a:rPr>
              <a:t>The output of sun is </a:t>
            </a:r>
            <a:r>
              <a:rPr lang="en-US" dirty="0">
                <a:latin typeface="Times New Roman" panose="02020603050405020304" pitchFamily="18" charset="0"/>
                <a:cs typeface="Times New Roman" panose="02020603050405020304" pitchFamily="18" charset="0"/>
              </a:rPr>
              <a:t>2.6×10</a:t>
            </a:r>
            <a:r>
              <a:rPr lang="en-US" baseline="30000" dirty="0">
                <a:latin typeface="Times New Roman" panose="02020603050405020304" pitchFamily="18" charset="0"/>
                <a:cs typeface="Times New Roman" panose="02020603050405020304" pitchFamily="18" charset="0"/>
              </a:rPr>
              <a:t>28</a:t>
            </a:r>
            <a:r>
              <a:rPr lang="en-US" dirty="0">
                <a:latin typeface="Times New Roman" panose="02020603050405020304" pitchFamily="18" charset="0"/>
                <a:cs typeface="Times New Roman" panose="02020603050405020304" pitchFamily="18" charset="0"/>
              </a:rPr>
              <a:t> kW/Year</a:t>
            </a:r>
          </a:p>
          <a:p>
            <a:pPr algn="just"/>
            <a:r>
              <a:rPr lang="en-US" dirty="0" smtClean="0">
                <a:latin typeface="Times New Roman" panose="02020603050405020304" pitchFamily="18" charset="0"/>
                <a:cs typeface="Times New Roman" panose="02020603050405020304" pitchFamily="18" charset="0"/>
              </a:rPr>
              <a:t>The energy reaching the earth is 1.5×10</a:t>
            </a:r>
            <a:r>
              <a:rPr lang="en-US" baseline="30000" dirty="0">
                <a:latin typeface="Times New Roman" panose="02020603050405020304" pitchFamily="18" charset="0"/>
                <a:cs typeface="Times New Roman" panose="02020603050405020304" pitchFamily="18" charset="0"/>
              </a:rPr>
              <a:t>1</a:t>
            </a:r>
            <a:r>
              <a:rPr lang="en-US" baseline="30000" dirty="0" smtClean="0">
                <a:latin typeface="Times New Roman" panose="02020603050405020304" pitchFamily="18" charset="0"/>
                <a:cs typeface="Times New Roman" panose="02020603050405020304" pitchFamily="18" charset="0"/>
              </a:rPr>
              <a:t>8</a:t>
            </a:r>
            <a:r>
              <a:rPr lang="en-US" dirty="0" smtClean="0">
                <a:latin typeface="Times New Roman" panose="02020603050405020304" pitchFamily="18" charset="0"/>
                <a:cs typeface="Times New Roman" panose="02020603050405020304" pitchFamily="18" charset="0"/>
              </a:rPr>
              <a:t> kW/Year.</a:t>
            </a:r>
          </a:p>
          <a:p>
            <a:pPr marL="0" indent="0" algn="just">
              <a:buNone/>
            </a:pP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418081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5401"/>
          </a:xfrm>
        </p:spPr>
        <p:txBody>
          <a:bodyPr>
            <a:normAutofit/>
          </a:bodyPr>
          <a:lstStyle/>
          <a:p>
            <a:r>
              <a:rPr lang="en-US" sz="2800" b="1" dirty="0" smtClean="0">
                <a:latin typeface="Times New Roman" panose="02020603050405020304" pitchFamily="18" charset="0"/>
                <a:cs typeface="Times New Roman" panose="02020603050405020304" pitchFamily="18" charset="0"/>
              </a:rPr>
              <a:t>Inclination Angle (ALTITUDE) (</a:t>
            </a:r>
            <a:r>
              <a:rPr lang="el-GR" sz="2800" b="1" dirty="0" smtClean="0">
                <a:latin typeface="Times New Roman" panose="02020603050405020304" pitchFamily="18" charset="0"/>
                <a:cs typeface="Times New Roman" panose="02020603050405020304" pitchFamily="18" charset="0"/>
              </a:rPr>
              <a:t>α</a:t>
            </a:r>
            <a:r>
              <a:rPr lang="en-US"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5460273"/>
            <a:ext cx="10515600" cy="992777"/>
          </a:xfrm>
        </p:spPr>
        <p:txBody>
          <a:bodyPr/>
          <a:lstStyle/>
          <a:p>
            <a:pPr marL="0" indent="0" algn="just">
              <a:buNone/>
            </a:pPr>
            <a:r>
              <a:rPr lang="en-US" dirty="0" smtClean="0">
                <a:latin typeface="Times New Roman" panose="02020603050405020304" pitchFamily="18" charset="0"/>
                <a:cs typeface="Times New Roman" panose="02020603050405020304" pitchFamily="18" charset="0"/>
              </a:rPr>
              <a:t>The angle between the sun’s ray and its projection on a horizontal surface is known as inclination angle.</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06731" y="940526"/>
            <a:ext cx="8869679" cy="4519747"/>
          </a:xfrm>
          <a:prstGeom prst="rect">
            <a:avLst/>
          </a:prstGeom>
        </p:spPr>
      </p:pic>
    </p:spTree>
    <p:extLst>
      <p:ext uri="{BB962C8B-B14F-4D97-AF65-F5344CB8AC3E}">
        <p14:creationId xmlns="" xmlns:p14="http://schemas.microsoft.com/office/powerpoint/2010/main" val="2623768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1986" name="Picture 2" descr="Solar Altitude Angle - an overview | ScienceDirect Topics"/>
          <p:cNvPicPr>
            <a:picLocks noChangeAspect="1" noChangeArrowheads="1"/>
          </p:cNvPicPr>
          <p:nvPr/>
        </p:nvPicPr>
        <p:blipFill>
          <a:blip r:embed="rId2"/>
          <a:srcRect/>
          <a:stretch>
            <a:fillRect/>
          </a:stretch>
        </p:blipFill>
        <p:spPr bwMode="auto">
          <a:xfrm>
            <a:off x="180754" y="914398"/>
            <a:ext cx="5938118" cy="5178057"/>
          </a:xfrm>
          <a:prstGeom prst="rect">
            <a:avLst/>
          </a:prstGeom>
          <a:noFill/>
        </p:spPr>
      </p:pic>
      <p:pic>
        <p:nvPicPr>
          <p:cNvPr id="41988" name="Picture 4" descr="Solar Altitude Angle - an overview | ScienceDirect Topics"/>
          <p:cNvPicPr>
            <a:picLocks noChangeAspect="1" noChangeArrowheads="1"/>
          </p:cNvPicPr>
          <p:nvPr/>
        </p:nvPicPr>
        <p:blipFill>
          <a:blip r:embed="rId3"/>
          <a:srcRect/>
          <a:stretch>
            <a:fillRect/>
          </a:stretch>
        </p:blipFill>
        <p:spPr bwMode="auto">
          <a:xfrm>
            <a:off x="6251770" y="914399"/>
            <a:ext cx="5443581" cy="395531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2" name="Title 1"/>
              <p:cNvSpPr>
                <a:spLocks noGrp="1"/>
              </p:cNvSpPr>
              <p:nvPr>
                <p:ph type="title"/>
              </p:nvPr>
            </p:nvSpPr>
            <p:spPr>
              <a:xfrm>
                <a:off x="838200" y="365126"/>
                <a:ext cx="10515600" cy="653778"/>
              </a:xfrm>
            </p:spPr>
            <p:txBody>
              <a:bodyPr>
                <a:normAutofit/>
              </a:bodyPr>
              <a:lstStyle/>
              <a:p>
                <a:r>
                  <a:rPr lang="en-US" sz="3200" b="1" dirty="0" smtClean="0">
                    <a:latin typeface="Times New Roman" panose="02020603050405020304" pitchFamily="18" charset="0"/>
                    <a:cs typeface="Times New Roman" panose="02020603050405020304" pitchFamily="18" charset="0"/>
                  </a:rPr>
                  <a:t>ZENITH ANGLE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ea typeface="Cambria Math" panose="02040503050406030204" pitchFamily="18" charset="0"/>
                          </a:rPr>
                          <m:t>𝜽</m:t>
                        </m:r>
                      </m:e>
                      <m:sub>
                        <m:r>
                          <a:rPr lang="en-US" sz="3200" b="1" i="1" smtClean="0">
                            <a:latin typeface="Cambria Math" panose="02040503050406030204" pitchFamily="18" charset="0"/>
                          </a:rPr>
                          <m:t>𝒁</m:t>
                        </m:r>
                      </m:sub>
                    </m:sSub>
                    <m:r>
                      <a:rPr lang="en-US" sz="3200" b="1" i="1" smtClean="0">
                        <a:latin typeface="Cambria Math" panose="02040503050406030204" pitchFamily="18" charset="0"/>
                      </a:rPr>
                      <m:t>)</m:t>
                    </m:r>
                  </m:oMath>
                </a14:m>
                <a:endParaRPr lang="en-US" sz="3200" b="1" dirty="0">
                  <a:latin typeface="Times New Roman" panose="02020603050405020304" pitchFamily="18" charset="0"/>
                  <a:cs typeface="Times New Roman" panose="02020603050405020304"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838200" y="365126"/>
                <a:ext cx="10515600" cy="653778"/>
              </a:xfrm>
              <a:blipFill>
                <a:blip r:embed="rId2"/>
                <a:stretch>
                  <a:fillRect l="-1507" t="-11215" b="-20561"/>
                </a:stretch>
              </a:blipFill>
            </p:spPr>
            <p:txBody>
              <a:bodyPr>
                <a:normAutofit fontScale="90000"/>
              </a:bodyPr>
              <a:lstStyle/>
              <a:p>
                <a:r>
                  <a:rPr lang="en-US">
                    <a:noFill/>
                  </a:rPr>
                  <a:t> </a:t>
                </a:r>
              </a:p>
            </p:txBody>
          </p:sp>
        </mc:Fallback>
      </mc:AlternateContent>
      <p:sp>
        <p:nvSpPr>
          <p:cNvPr id="3" name="Content Placeholder 2"/>
          <p:cNvSpPr>
            <a:spLocks noGrp="1"/>
          </p:cNvSpPr>
          <p:nvPr>
            <p:ph idx="1"/>
          </p:nvPr>
        </p:nvSpPr>
        <p:spPr>
          <a:xfrm>
            <a:off x="838200" y="5852156"/>
            <a:ext cx="10515600" cy="899569"/>
          </a:xfrm>
        </p:spPr>
        <p:txBody>
          <a:bodyPr/>
          <a:lstStyle/>
          <a:p>
            <a:pPr marL="0" indent="0">
              <a:buNone/>
            </a:pPr>
            <a:r>
              <a:rPr lang="en-US" dirty="0" smtClean="0">
                <a:latin typeface="Times New Roman" panose="02020603050405020304" pitchFamily="18" charset="0"/>
                <a:cs typeface="Times New Roman" panose="02020603050405020304" pitchFamily="18" charset="0"/>
              </a:rPr>
              <a:t>it is the angle between the sun’s ray and perpendicular (normal) to the horizontal plane.</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18977" y="1007361"/>
            <a:ext cx="5293799" cy="4519747"/>
          </a:xfrm>
          <a:prstGeom prst="rect">
            <a:avLst/>
          </a:prstGeom>
        </p:spPr>
      </p:pic>
      <p:pic>
        <p:nvPicPr>
          <p:cNvPr id="9217" name="Picture 1"/>
          <p:cNvPicPr>
            <a:picLocks noChangeAspect="1" noChangeArrowheads="1"/>
          </p:cNvPicPr>
          <p:nvPr/>
        </p:nvPicPr>
        <p:blipFill>
          <a:blip r:embed="rId4"/>
          <a:srcRect/>
          <a:stretch>
            <a:fillRect/>
          </a:stretch>
        </p:blipFill>
        <p:spPr bwMode="auto">
          <a:xfrm>
            <a:off x="5757974" y="338397"/>
            <a:ext cx="6278082" cy="5044114"/>
          </a:xfrm>
          <a:prstGeom prst="rect">
            <a:avLst/>
          </a:prstGeom>
          <a:noFill/>
          <a:ln w="9525">
            <a:noFill/>
            <a:miter lim="800000"/>
            <a:headEnd/>
            <a:tailEnd/>
          </a:ln>
          <a:effectLst/>
        </p:spPr>
      </p:pic>
    </p:spTree>
    <p:extLst>
      <p:ext uri="{BB962C8B-B14F-4D97-AF65-F5344CB8AC3E}">
        <p14:creationId xmlns="" xmlns:p14="http://schemas.microsoft.com/office/powerpoint/2010/main" val="2091787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2" name="Title 1"/>
              <p:cNvSpPr>
                <a:spLocks noGrp="1"/>
              </p:cNvSpPr>
              <p:nvPr>
                <p:ph type="title"/>
              </p:nvPr>
            </p:nvSpPr>
            <p:spPr>
              <a:xfrm>
                <a:off x="838200" y="365126"/>
                <a:ext cx="10515600" cy="653778"/>
              </a:xfrm>
            </p:spPr>
            <p:txBody>
              <a:bodyPr>
                <a:normAutofit/>
              </a:bodyPr>
              <a:lstStyle/>
              <a:p>
                <a:r>
                  <a:rPr lang="en-US" sz="3200" b="1" dirty="0" smtClean="0">
                    <a:latin typeface="Times New Roman" panose="02020603050405020304" pitchFamily="18" charset="0"/>
                    <a:cs typeface="Times New Roman" panose="02020603050405020304" pitchFamily="18" charset="0"/>
                  </a:rPr>
                  <a:t>SOLAR AZIMUTH ANGLE (</a:t>
                </a:r>
                <a14:m>
                  <m:oMath xmlns:m="http://schemas.openxmlformats.org/officeDocument/2006/math">
                    <m:sSub>
                      <m:sSubPr>
                        <m:ctrlPr>
                          <a:rPr lang="en-US" sz="3200" b="1" i="1" smtClean="0">
                            <a:latin typeface="Cambria Math" panose="02040503050406030204" pitchFamily="18" charset="0"/>
                            <a:ea typeface="Cambria Math" panose="02040503050406030204" pitchFamily="18" charset="0"/>
                          </a:rPr>
                        </m:ctrlPr>
                      </m:sSubPr>
                      <m:e>
                        <m:r>
                          <a:rPr lang="en-US" sz="3200" b="1" i="1" smtClean="0">
                            <a:latin typeface="Cambria Math" panose="02040503050406030204" pitchFamily="18" charset="0"/>
                            <a:ea typeface="Cambria Math" panose="02040503050406030204" pitchFamily="18" charset="0"/>
                          </a:rPr>
                          <m:t>𝜸</m:t>
                        </m:r>
                      </m:e>
                      <m:sub>
                        <m:r>
                          <a:rPr lang="en-US" sz="3200" b="1" i="1" smtClean="0">
                            <a:latin typeface="Cambria Math" panose="02040503050406030204" pitchFamily="18" charset="0"/>
                            <a:ea typeface="Cambria Math" panose="02040503050406030204" pitchFamily="18" charset="0"/>
                          </a:rPr>
                          <m:t>𝒔</m:t>
                        </m:r>
                      </m:sub>
                    </m:sSub>
                    <m:r>
                      <a:rPr lang="en-US" sz="3200" b="1" i="1" smtClean="0">
                        <a:latin typeface="Cambria Math" panose="02040503050406030204" pitchFamily="18" charset="0"/>
                      </a:rPr>
                      <m:t>)</m:t>
                    </m:r>
                  </m:oMath>
                </a14:m>
                <a:endParaRPr lang="en-US" sz="3200" b="1" dirty="0">
                  <a:latin typeface="Times New Roman" panose="02020603050405020304" pitchFamily="18" charset="0"/>
                  <a:cs typeface="Times New Roman" panose="02020603050405020304"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838200" y="365126"/>
                <a:ext cx="10515600" cy="653778"/>
              </a:xfrm>
              <a:blipFill>
                <a:blip r:embed="rId2"/>
                <a:stretch>
                  <a:fillRect l="-1507" t="-11215" b="-20561"/>
                </a:stretch>
              </a:blipFill>
            </p:spPr>
            <p:txBody>
              <a:bodyPr>
                <a:normAutofit fontScale="90000"/>
              </a:bodyPr>
              <a:lstStyle/>
              <a:p>
                <a:r>
                  <a:rPr lang="en-US">
                    <a:noFill/>
                  </a:rPr>
                  <a:t> </a:t>
                </a:r>
              </a:p>
            </p:txBody>
          </p:sp>
        </mc:Fallback>
      </mc:AlternateContent>
      <p:sp>
        <p:nvSpPr>
          <p:cNvPr id="3" name="Content Placeholder 2"/>
          <p:cNvSpPr>
            <a:spLocks noGrp="1"/>
          </p:cNvSpPr>
          <p:nvPr>
            <p:ph idx="1"/>
          </p:nvPr>
        </p:nvSpPr>
        <p:spPr>
          <a:xfrm>
            <a:off x="838200" y="5551714"/>
            <a:ext cx="10515600" cy="1200011"/>
          </a:xfrm>
        </p:spPr>
        <p:txBody>
          <a:bodyPr>
            <a:normAutofit fontScale="92500" lnSpcReduction="10000"/>
          </a:bodyPr>
          <a:lstStyle/>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t is the angle on a horizontal plane, between the line due south and the projection of sun’s ray on the horizontal plane.</a:t>
            </a: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It is taken as positive when measured from south towards west.</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6731" y="1071157"/>
            <a:ext cx="8869679" cy="4297678"/>
          </a:xfrm>
          <a:prstGeom prst="rect">
            <a:avLst/>
          </a:prstGeom>
        </p:spPr>
      </p:pic>
    </p:spTree>
    <p:extLst>
      <p:ext uri="{BB962C8B-B14F-4D97-AF65-F5344CB8AC3E}">
        <p14:creationId xmlns="" xmlns:p14="http://schemas.microsoft.com/office/powerpoint/2010/main" val="1403650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856" y="138223"/>
            <a:ext cx="5220586" cy="6581554"/>
          </a:xfrm>
        </p:spPr>
        <p:txBody>
          <a:bodyPr>
            <a:normAutofit/>
          </a:bodyPr>
          <a:lstStyle/>
          <a:p>
            <a:pPr marL="0" indent="0" algn="just">
              <a:buNone/>
            </a:pPr>
            <a:r>
              <a:rPr lang="en-US" sz="2000" b="1" u="sng" dirty="0">
                <a:latin typeface="Times New Roman" panose="02020603050405020304" pitchFamily="18" charset="0"/>
                <a:cs typeface="Times New Roman" panose="02020603050405020304" pitchFamily="18" charset="0"/>
              </a:rPr>
              <a:t>Slope (Tilt Angle)</a:t>
            </a:r>
            <a:r>
              <a:rPr lang="en-US" sz="2000" b="1" dirty="0">
                <a:latin typeface="Times New Roman" panose="02020603050405020304" pitchFamily="18" charset="0"/>
                <a:cs typeface="Times New Roman" panose="02020603050405020304" pitchFamily="18" charset="0"/>
              </a:rPr>
              <a:t> (</a:t>
            </a:r>
            <a:r>
              <a:rPr lang="el-GR" sz="2000" b="1" dirty="0">
                <a:latin typeface="Times New Roman" panose="02020603050405020304" pitchFamily="18" charset="0"/>
                <a:cs typeface="Times New Roman" panose="02020603050405020304" pitchFamily="18" charset="0"/>
              </a:rPr>
              <a:t>β</a:t>
            </a:r>
            <a:r>
              <a:rPr lang="en-US" sz="2000" b="1"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marL="0" indent="0" algn="just">
              <a:buNone/>
            </a:pPr>
            <a:r>
              <a:rPr lang="en-US" sz="2000" dirty="0" smtClean="0">
                <a:latin typeface="Times New Roman" panose="02020603050405020304" pitchFamily="18" charset="0"/>
                <a:cs typeface="Times New Roman" panose="02020603050405020304" pitchFamily="18" charset="0"/>
              </a:rPr>
              <a:t>It is the angle between the inclined plane surface (collector) under consideration and the horizontal. It is taken to be positive for the surface sloping towards south. </a:t>
            </a:r>
          </a:p>
          <a:p>
            <a:pPr marL="0" indent="0" algn="just">
              <a:buNone/>
            </a:pPr>
            <a:endParaRPr lang="en-US" sz="2000" b="1" u="sng" dirty="0" smtClean="0">
              <a:latin typeface="Times New Roman" panose="02020603050405020304" pitchFamily="18" charset="0"/>
              <a:cs typeface="Times New Roman" panose="02020603050405020304" pitchFamily="18" charset="0"/>
            </a:endParaRPr>
          </a:p>
          <a:p>
            <a:pPr marL="0" indent="0" algn="just">
              <a:buNone/>
            </a:pPr>
            <a:endParaRPr lang="en-US" sz="2000" b="1" u="sng" dirty="0" smtClean="0">
              <a:latin typeface="Times New Roman" panose="02020603050405020304" pitchFamily="18" charset="0"/>
              <a:cs typeface="Times New Roman" panose="02020603050405020304" pitchFamily="18" charset="0"/>
            </a:endParaRPr>
          </a:p>
          <a:p>
            <a:pPr marL="0" indent="0" algn="just">
              <a:buNone/>
            </a:pPr>
            <a:endParaRPr lang="en-US" sz="2000" b="1" u="sng" dirty="0" smtClean="0">
              <a:latin typeface="Times New Roman" panose="02020603050405020304" pitchFamily="18" charset="0"/>
              <a:cs typeface="Times New Roman" panose="02020603050405020304" pitchFamily="18" charset="0"/>
            </a:endParaRPr>
          </a:p>
          <a:p>
            <a:pPr marL="0" indent="0" algn="just">
              <a:buNone/>
            </a:pPr>
            <a:endParaRPr lang="en-US" sz="2000" b="1" u="sng" dirty="0" smtClean="0">
              <a:latin typeface="Times New Roman" panose="02020603050405020304" pitchFamily="18" charset="0"/>
              <a:cs typeface="Times New Roman" panose="02020603050405020304" pitchFamily="18" charset="0"/>
            </a:endParaRPr>
          </a:p>
          <a:p>
            <a:pPr marL="0" indent="0" algn="just">
              <a:buNone/>
            </a:pPr>
            <a:endParaRPr lang="en-US" sz="2000" b="1" u="sng" dirty="0" smtClean="0">
              <a:latin typeface="Times New Roman" panose="02020603050405020304" pitchFamily="18" charset="0"/>
              <a:cs typeface="Times New Roman" panose="02020603050405020304" pitchFamily="18" charset="0"/>
            </a:endParaRPr>
          </a:p>
          <a:p>
            <a:pPr marL="0" indent="0" algn="just">
              <a:buNone/>
            </a:pPr>
            <a:r>
              <a:rPr lang="en-US" sz="2000" b="1" u="sng" dirty="0" smtClean="0">
                <a:latin typeface="Times New Roman" panose="02020603050405020304" pitchFamily="18" charset="0"/>
                <a:cs typeface="Times New Roman" panose="02020603050405020304" pitchFamily="18" charset="0"/>
              </a:rPr>
              <a:t>Surface Azimuth Angle </a:t>
            </a:r>
            <a:r>
              <a:rPr lang="en-US" sz="2000" b="1" dirty="0" smtClean="0">
                <a:latin typeface="Times New Roman" panose="02020603050405020304" pitchFamily="18" charset="0"/>
                <a:cs typeface="Times New Roman" panose="02020603050405020304" pitchFamily="18" charset="0"/>
              </a:rPr>
              <a:t>(</a:t>
            </a:r>
            <a:r>
              <a:rPr lang="el-GR" sz="2000" b="1" dirty="0" smtClean="0">
                <a:latin typeface="Times New Roman" panose="02020603050405020304" pitchFamily="18" charset="0"/>
                <a:cs typeface="Times New Roman" panose="02020603050405020304" pitchFamily="18" charset="0"/>
              </a:rPr>
              <a:t>γ</a:t>
            </a:r>
            <a:r>
              <a:rPr lang="en-US" sz="2000" b="1" dirty="0" smtClean="0">
                <a:latin typeface="Times New Roman" panose="02020603050405020304" pitchFamily="18" charset="0"/>
                <a:cs typeface="Times New Roman" panose="02020603050405020304" pitchFamily="18" charset="0"/>
              </a:rPr>
              <a:t>)</a:t>
            </a:r>
          </a:p>
          <a:p>
            <a:pPr marL="0" indent="0" algn="just">
              <a:buNone/>
            </a:pPr>
            <a:r>
              <a:rPr lang="en-US" sz="2000" dirty="0" smtClean="0">
                <a:latin typeface="Times New Roman" panose="02020603050405020304" pitchFamily="18" charset="0"/>
                <a:cs typeface="Times New Roman" panose="02020603050405020304" pitchFamily="18" charset="0"/>
              </a:rPr>
              <a:t>It is the angle in the horizontal plane between the line due south and the horizontal projection of the normal to the inclined plane surface (collector).    </a:t>
            </a:r>
          </a:p>
          <a:p>
            <a:pPr marL="0" indent="0" algn="just">
              <a:buNone/>
            </a:pPr>
            <a:r>
              <a:rPr lang="en-US" sz="2000" b="1" dirty="0" smtClean="0"/>
              <a:t>It is the angle</a:t>
            </a:r>
            <a:r>
              <a:rPr lang="en-US" sz="2000" dirty="0" smtClean="0"/>
              <a:t> between the normal to the </a:t>
            </a:r>
            <a:r>
              <a:rPr lang="en-US" sz="2000" b="1" dirty="0" smtClean="0"/>
              <a:t>surface</a:t>
            </a:r>
            <a:r>
              <a:rPr lang="en-US" sz="2000" dirty="0" smtClean="0"/>
              <a:t> from true south,</a:t>
            </a:r>
            <a:endParaRPr lang="en-US" sz="2000" dirty="0" smtClean="0">
              <a:latin typeface="Times New Roman" panose="02020603050405020304" pitchFamily="18" charset="0"/>
              <a:cs typeface="Times New Roman" panose="02020603050405020304" pitchFamily="18" charset="0"/>
            </a:endParaRPr>
          </a:p>
          <a:p>
            <a:pPr marL="0" indent="0" algn="just">
              <a:buNone/>
            </a:pPr>
            <a:r>
              <a:rPr lang="en-US" sz="2000" dirty="0" smtClean="0">
                <a:latin typeface="Times New Roman" panose="02020603050405020304" pitchFamily="18" charset="0"/>
                <a:cs typeface="Times New Roman" panose="02020603050405020304" pitchFamily="18" charset="0"/>
              </a:rPr>
              <a:t>It is taken as positive when measured from south towards west.</a:t>
            </a:r>
          </a:p>
          <a:p>
            <a:pPr marL="0" indent="0" algn="just">
              <a:buNone/>
            </a:pP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460274" y="888273"/>
            <a:ext cx="6445921" cy="5473337"/>
          </a:xfrm>
          <a:prstGeom prst="rect">
            <a:avLst/>
          </a:prstGeom>
        </p:spPr>
      </p:pic>
      <p:sp>
        <p:nvSpPr>
          <p:cNvPr id="7172" name="AutoShape 4" descr="Effect of Tilt angle and Azimuth angle on Solar Output and Optimum Tilt and  Azimuth angle for Chandigarh, In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5"/>
          <p:cNvPicPr>
            <a:picLocks noChangeAspect="1" noChangeArrowheads="1"/>
          </p:cNvPicPr>
          <p:nvPr/>
        </p:nvPicPr>
        <p:blipFill>
          <a:blip r:embed="rId3"/>
          <a:srcRect/>
          <a:stretch>
            <a:fillRect/>
          </a:stretch>
        </p:blipFill>
        <p:spPr bwMode="auto">
          <a:xfrm>
            <a:off x="1233376" y="1786825"/>
            <a:ext cx="2457450" cy="1838325"/>
          </a:xfrm>
          <a:prstGeom prst="rect">
            <a:avLst/>
          </a:prstGeom>
          <a:noFill/>
          <a:ln w="9525">
            <a:noFill/>
            <a:miter lim="800000"/>
            <a:headEnd/>
            <a:tailEnd/>
          </a:ln>
          <a:effectLst/>
        </p:spPr>
      </p:pic>
    </p:spTree>
    <p:extLst>
      <p:ext uri="{BB962C8B-B14F-4D97-AF65-F5344CB8AC3E}">
        <p14:creationId xmlns="" xmlns:p14="http://schemas.microsoft.com/office/powerpoint/2010/main" val="3324744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2" name="Title 1"/>
              <p:cNvSpPr>
                <a:spLocks noGrp="1"/>
              </p:cNvSpPr>
              <p:nvPr>
                <p:ph type="title"/>
              </p:nvPr>
            </p:nvSpPr>
            <p:spPr>
              <a:xfrm>
                <a:off x="838200" y="365126"/>
                <a:ext cx="10515600" cy="562338"/>
              </a:xfrm>
            </p:spPr>
            <p:txBody>
              <a:bodyPr/>
              <a:lstStyle/>
              <a:p>
                <a:r>
                  <a:rPr lang="en-US" sz="3200" b="1" dirty="0" smtClean="0">
                    <a:latin typeface="Times New Roman" panose="02020603050405020304" pitchFamily="18" charset="0"/>
                    <a:cs typeface="Times New Roman" panose="02020603050405020304" pitchFamily="18" charset="0"/>
                  </a:rPr>
                  <a:t>Angle of Incident</a:t>
                </a:r>
                <a:r>
                  <a:rPr lang="en-US" sz="32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838200" y="365126"/>
                <a:ext cx="10515600" cy="562338"/>
              </a:xfrm>
              <a:blipFill>
                <a:blip r:embed="rId2"/>
                <a:stretch>
                  <a:fillRect l="-1507" t="-20652" b="-32609"/>
                </a:stretch>
              </a:blipFill>
            </p:spPr>
            <p:txBody>
              <a:bodyPr>
                <a:normAutofit fontScale="90000"/>
              </a:bodyPr>
              <a:lstStyle/>
              <a:p>
                <a:r>
                  <a:rPr lang="en-US" dirty="0">
                    <a:noFill/>
                  </a:rPr>
                  <a:t> </a:t>
                </a:r>
              </a:p>
            </p:txBody>
          </p:sp>
        </mc:Fallback>
      </mc:AlternateContent>
      <p:sp>
        <p:nvSpPr>
          <p:cNvPr id="3" name="Content Placeholder 2"/>
          <p:cNvSpPr>
            <a:spLocks noGrp="1"/>
          </p:cNvSpPr>
          <p:nvPr>
            <p:ph idx="1"/>
          </p:nvPr>
        </p:nvSpPr>
        <p:spPr>
          <a:xfrm>
            <a:off x="576943" y="1052246"/>
            <a:ext cx="4400006" cy="2108965"/>
          </a:xfrm>
        </p:spPr>
        <p:txBody>
          <a:bodyPr>
            <a:normAutofit/>
          </a:bodyPr>
          <a:lstStyle/>
          <a:p>
            <a:pPr marL="0" indent="0" algn="just">
              <a:buNone/>
            </a:pPr>
            <a:r>
              <a:rPr lang="en-US" dirty="0" smtClean="0">
                <a:latin typeface="Times New Roman" panose="02020603050405020304" pitchFamily="18" charset="0"/>
                <a:cs typeface="Times New Roman" panose="02020603050405020304" pitchFamily="18" charset="0"/>
              </a:rPr>
              <a:t>It is the angle between the sun’s ray incident on the plane surface (collector) and the normal to that surface</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669280" y="1052245"/>
            <a:ext cx="6191794" cy="4721233"/>
          </a:xfrm>
          <a:prstGeom prst="rect">
            <a:avLst/>
          </a:prstGeom>
        </p:spPr>
      </p:pic>
      <p:pic>
        <p:nvPicPr>
          <p:cNvPr id="6146" name="Picture 2" descr="The incidence angle θ between a normal to the PV module face and the... |  Download Scientific Diagram"/>
          <p:cNvPicPr>
            <a:picLocks noChangeAspect="1" noChangeArrowheads="1"/>
          </p:cNvPicPr>
          <p:nvPr/>
        </p:nvPicPr>
        <p:blipFill>
          <a:blip r:embed="rId4"/>
          <a:srcRect/>
          <a:stretch>
            <a:fillRect/>
          </a:stretch>
        </p:blipFill>
        <p:spPr bwMode="auto">
          <a:xfrm>
            <a:off x="329610" y="2917515"/>
            <a:ext cx="4944140" cy="3643401"/>
          </a:xfrm>
          <a:prstGeom prst="rect">
            <a:avLst/>
          </a:prstGeom>
          <a:noFill/>
        </p:spPr>
      </p:pic>
    </p:spTree>
    <p:extLst>
      <p:ext uri="{BB962C8B-B14F-4D97-AF65-F5344CB8AC3E}">
        <p14:creationId xmlns="" xmlns:p14="http://schemas.microsoft.com/office/powerpoint/2010/main" val="14336384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descr="blob:https://web.whatsapp.com/15e6af6c-ec2d-4e45-b982-2782d00bbbb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3011" name="Picture 3" descr="C:\Users\EE\AppData\Local\Temp\WhatsApp Image 2020-09-10 at 11.32.45 AM.jpeg"/>
          <p:cNvPicPr>
            <a:picLocks noChangeAspect="1" noChangeArrowheads="1"/>
          </p:cNvPicPr>
          <p:nvPr/>
        </p:nvPicPr>
        <p:blipFill>
          <a:blip r:embed="rId2"/>
          <a:srcRect t="8837" b="22481"/>
          <a:stretch>
            <a:fillRect/>
          </a:stretch>
        </p:blipFill>
        <p:spPr bwMode="auto">
          <a:xfrm rot="16200000">
            <a:off x="2745159" y="-2246206"/>
            <a:ext cx="6480171" cy="11442405"/>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EE\AppData\Local\Temp\WhatsApp Image 2020-09-10 at 11.33.01 AM.jpeg"/>
          <p:cNvPicPr>
            <a:picLocks noChangeAspect="1" noChangeArrowheads="1"/>
          </p:cNvPicPr>
          <p:nvPr/>
        </p:nvPicPr>
        <p:blipFill>
          <a:blip r:embed="rId2"/>
          <a:srcRect l="4660" t="6382" r="6865" b="7881"/>
          <a:stretch>
            <a:fillRect/>
          </a:stretch>
        </p:blipFill>
        <p:spPr bwMode="auto">
          <a:xfrm rot="16200000">
            <a:off x="2844491" y="-2110842"/>
            <a:ext cx="6400239" cy="11025959"/>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descr="C:\Users\EE\AppData\Local\Temp\WhatsApp Image 2020-09-10 at 11.41.30 AM.jpeg"/>
          <p:cNvPicPr>
            <a:picLocks noChangeAspect="1" noChangeArrowheads="1"/>
          </p:cNvPicPr>
          <p:nvPr/>
        </p:nvPicPr>
        <p:blipFill>
          <a:blip r:embed="rId2"/>
          <a:srcRect t="16744" b="26357"/>
          <a:stretch>
            <a:fillRect/>
          </a:stretch>
        </p:blipFill>
        <p:spPr bwMode="auto">
          <a:xfrm>
            <a:off x="265038" y="148855"/>
            <a:ext cx="11654060" cy="6626036"/>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07"/>
            <a:ext cx="10515600" cy="470898"/>
          </a:xfrm>
        </p:spPr>
        <p:txBody>
          <a:bodyPr>
            <a:normAutofit fontScale="90000"/>
          </a:bodyPr>
          <a:lstStyle/>
          <a:p>
            <a:r>
              <a:rPr lang="en-US" sz="2800" b="1" u="sng" dirty="0" smtClean="0">
                <a:latin typeface="Times New Roman" panose="02020603050405020304" pitchFamily="18" charset="0"/>
                <a:cs typeface="Times New Roman" panose="02020603050405020304" pitchFamily="18" charset="0"/>
              </a:rPr>
              <a:t>Measurements of Solar Radiations</a:t>
            </a:r>
            <a:endParaRPr lang="en-US" sz="28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836023"/>
            <a:ext cx="10515600" cy="5734594"/>
          </a:xfrm>
        </p:spPr>
        <p:txBody>
          <a:bodyPr>
            <a:normAutofit/>
          </a:bodyPr>
          <a:lstStyle/>
          <a:p>
            <a:pPr marL="514350" indent="-514350">
              <a:lnSpc>
                <a:spcPct val="150000"/>
              </a:lnSpc>
              <a:buFont typeface="+mj-lt"/>
              <a:buAutoNum type="arabicPeriod"/>
            </a:pPr>
            <a:r>
              <a:rPr lang="en-US" sz="2400" u="sng" dirty="0" smtClean="0">
                <a:latin typeface="Times New Roman" panose="02020603050405020304" pitchFamily="18" charset="0"/>
                <a:cs typeface="Times New Roman" panose="02020603050405020304" pitchFamily="18" charset="0"/>
              </a:rPr>
              <a:t>Pyranometer</a:t>
            </a:r>
            <a:r>
              <a:rPr lang="en-US" sz="2400" dirty="0" smtClean="0">
                <a:latin typeface="Times New Roman" panose="02020603050405020304" pitchFamily="18" charset="0"/>
                <a:cs typeface="Times New Roman" panose="02020603050405020304" pitchFamily="18" charset="0"/>
              </a:rPr>
              <a:t>: </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It is designed to measure global radiation, usually on a horizontal surface, but can also be used on a inclined surface , when shaded from beam radiation by using a shading ring, a </a:t>
            </a:r>
            <a:r>
              <a:rPr lang="en-US" sz="2400" b="1" dirty="0" smtClean="0">
                <a:latin typeface="Times New Roman" panose="02020603050405020304" pitchFamily="18" charset="0"/>
                <a:cs typeface="Times New Roman" panose="02020603050405020304" pitchFamily="18" charset="0"/>
              </a:rPr>
              <a:t>Pyranometer measures diffused radiation</a:t>
            </a:r>
            <a:r>
              <a:rPr lang="en-US" sz="2400" dirty="0" smtClean="0">
                <a:latin typeface="Times New Roman" panose="02020603050405020304" pitchFamily="18" charset="0"/>
                <a:cs typeface="Times New Roman" panose="02020603050405020304" pitchFamily="18" charset="0"/>
              </a:rPr>
              <a:t>. </a:t>
            </a:r>
          </a:p>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2. </a:t>
            </a:r>
            <a:r>
              <a:rPr lang="en-US" sz="2400" u="sng" dirty="0" smtClean="0">
                <a:latin typeface="Times New Roman" panose="02020603050405020304" pitchFamily="18" charset="0"/>
                <a:cs typeface="Times New Roman" panose="02020603050405020304" pitchFamily="18" charset="0"/>
              </a:rPr>
              <a:t>Pyrheliometer</a:t>
            </a:r>
            <a:r>
              <a:rPr lang="en-US" sz="2400" dirty="0" smtClean="0">
                <a:latin typeface="Times New Roman" panose="02020603050405020304" pitchFamily="18" charset="0"/>
                <a:cs typeface="Times New Roman" panose="02020603050405020304" pitchFamily="18" charset="0"/>
              </a:rPr>
              <a:t>:</a:t>
            </a:r>
          </a:p>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	it measures beam radiation by using a long narrow tube to collect only beam radiation from the sun.</a:t>
            </a:r>
          </a:p>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3. </a:t>
            </a:r>
            <a:r>
              <a:rPr lang="en-US" sz="2400" u="sng" dirty="0" smtClean="0">
                <a:latin typeface="Times New Roman" panose="02020603050405020304" pitchFamily="18" charset="0"/>
                <a:cs typeface="Times New Roman" panose="02020603050405020304" pitchFamily="18" charset="0"/>
              </a:rPr>
              <a:t>Sunshine Recorder</a:t>
            </a:r>
            <a:r>
              <a:rPr lang="en-US" sz="2400" dirty="0" smtClean="0">
                <a:latin typeface="Times New Roman" panose="02020603050405020304" pitchFamily="18" charset="0"/>
                <a:cs typeface="Times New Roman" panose="02020603050405020304" pitchFamily="18" charset="0"/>
              </a:rPr>
              <a:t>:</a:t>
            </a:r>
          </a:p>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	It measures the sunshine hours in a day.</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446820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0263"/>
            <a:ext cx="10515600" cy="5706700"/>
          </a:xfrm>
        </p:spPr>
        <p:txBody>
          <a:bodyPr>
            <a:normAutofit/>
          </a:bodyPr>
          <a:lstStyle/>
          <a:p>
            <a:pPr marL="0" indent="0" algn="just">
              <a:buNone/>
            </a:pPr>
            <a:r>
              <a:rPr lang="en-US" b="1" i="1" u="sng" dirty="0" smtClean="0">
                <a:latin typeface="Times New Roman" panose="02020603050405020304" pitchFamily="18" charset="0"/>
                <a:cs typeface="Times New Roman" panose="02020603050405020304" pitchFamily="18" charset="0"/>
              </a:rPr>
              <a:t>Solar energy can be utilized in two ways</a:t>
            </a:r>
            <a:r>
              <a:rPr lang="en-US" dirty="0" smtClean="0">
                <a:latin typeface="Times New Roman" panose="02020603050405020304" pitchFamily="18" charset="0"/>
                <a:cs typeface="Times New Roman" panose="02020603050405020304" pitchFamily="18" charset="0"/>
              </a:rPr>
              <a:t>:</a:t>
            </a:r>
          </a:p>
          <a:p>
            <a:pPr marL="514350" indent="-514350" algn="just">
              <a:buFont typeface="+mj-lt"/>
              <a:buAutoNum type="arabicPeriod"/>
            </a:pPr>
            <a:r>
              <a:rPr lang="en-US" sz="2000" dirty="0" smtClean="0">
                <a:latin typeface="Times New Roman" panose="02020603050405020304" pitchFamily="18" charset="0"/>
                <a:cs typeface="Times New Roman" panose="02020603050405020304" pitchFamily="18" charset="0"/>
              </a:rPr>
              <a:t>By collecting the radiant heat and using it in a </a:t>
            </a:r>
            <a:r>
              <a:rPr lang="en-US" sz="2000" b="1" dirty="0" smtClean="0">
                <a:latin typeface="Times New Roman" panose="02020603050405020304" pitchFamily="18" charset="0"/>
                <a:cs typeface="Times New Roman" panose="02020603050405020304" pitchFamily="18" charset="0"/>
              </a:rPr>
              <a:t>thermal system</a:t>
            </a:r>
            <a:r>
              <a:rPr lang="en-US" sz="2000" dirty="0" smtClean="0">
                <a:latin typeface="Times New Roman" panose="02020603050405020304" pitchFamily="18" charset="0"/>
                <a:cs typeface="Times New Roman" panose="02020603050405020304" pitchFamily="18" charset="0"/>
              </a:rPr>
              <a:t>.</a:t>
            </a:r>
          </a:p>
          <a:p>
            <a:pPr marL="514350" indent="-514350" algn="just">
              <a:buFont typeface="+mj-lt"/>
              <a:buAutoNum type="arabicPeriod"/>
            </a:pPr>
            <a:r>
              <a:rPr lang="en-US" sz="2000" dirty="0" smtClean="0">
                <a:latin typeface="Times New Roman" panose="02020603050405020304" pitchFamily="18" charset="0"/>
                <a:cs typeface="Times New Roman" panose="02020603050405020304" pitchFamily="18" charset="0"/>
              </a:rPr>
              <a:t>By collecting and converting it directly to </a:t>
            </a:r>
            <a:r>
              <a:rPr lang="en-US" sz="2000" b="1" dirty="0" smtClean="0">
                <a:latin typeface="Times New Roman" panose="02020603050405020304" pitchFamily="18" charset="0"/>
                <a:cs typeface="Times New Roman" panose="02020603050405020304" pitchFamily="18" charset="0"/>
              </a:rPr>
              <a:t>electrical energy </a:t>
            </a:r>
            <a:r>
              <a:rPr lang="en-US" sz="2000" dirty="0" smtClean="0">
                <a:latin typeface="Times New Roman" panose="02020603050405020304" pitchFamily="18" charset="0"/>
                <a:cs typeface="Times New Roman" panose="02020603050405020304" pitchFamily="18" charset="0"/>
              </a:rPr>
              <a:t>using PV system referred as </a:t>
            </a:r>
            <a:r>
              <a:rPr lang="en-US" sz="2000" b="1" dirty="0" smtClean="0">
                <a:latin typeface="Times New Roman" panose="02020603050405020304" pitchFamily="18" charset="0"/>
                <a:cs typeface="Times New Roman" panose="02020603050405020304" pitchFamily="18" charset="0"/>
              </a:rPr>
              <a:t>SPV</a:t>
            </a:r>
            <a:r>
              <a:rPr lang="en-US" sz="2000" dirty="0" smtClean="0">
                <a:latin typeface="Times New Roman" panose="02020603050405020304" pitchFamily="18" charset="0"/>
                <a:cs typeface="Times New Roman" panose="02020603050405020304" pitchFamily="18" charset="0"/>
              </a:rPr>
              <a:t>.</a:t>
            </a:r>
          </a:p>
          <a:p>
            <a:pPr marL="0" indent="0" algn="just">
              <a:buNone/>
            </a:pP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smtClean="0">
              <a:latin typeface="Times New Roman" panose="02020603050405020304" pitchFamily="18" charset="0"/>
              <a:cs typeface="Times New Roman" panose="02020603050405020304" pitchFamily="18" charset="0"/>
            </a:endParaRPr>
          </a:p>
        </p:txBody>
      </p:sp>
      <p:pic>
        <p:nvPicPr>
          <p:cNvPr id="21506" name="Picture 2" descr="Solar thermal: Is our favourite renewable energy under threat?"/>
          <p:cNvPicPr>
            <a:picLocks noChangeAspect="1" noChangeArrowheads="1"/>
          </p:cNvPicPr>
          <p:nvPr/>
        </p:nvPicPr>
        <p:blipFill>
          <a:blip r:embed="rId2"/>
          <a:srcRect/>
          <a:stretch>
            <a:fillRect/>
          </a:stretch>
        </p:blipFill>
        <p:spPr bwMode="auto">
          <a:xfrm>
            <a:off x="1555531" y="1996965"/>
            <a:ext cx="3825766" cy="3825766"/>
          </a:xfrm>
          <a:prstGeom prst="rect">
            <a:avLst/>
          </a:prstGeom>
          <a:noFill/>
        </p:spPr>
      </p:pic>
      <p:sp>
        <p:nvSpPr>
          <p:cNvPr id="4" name="TextBox 3"/>
          <p:cNvSpPr txBox="1"/>
          <p:nvPr/>
        </p:nvSpPr>
        <p:spPr>
          <a:xfrm>
            <a:off x="6306207" y="2228192"/>
            <a:ext cx="4771696" cy="2862322"/>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Solar energy is the mother of all forms of energy, as various sources of energy find their origin as sun as mentioned below</a:t>
            </a:r>
          </a:p>
          <a:p>
            <a:pPr marL="514350" indent="-514350" algn="just">
              <a:buFont typeface="+mj-lt"/>
              <a:buAutoNum type="arabicPeriod"/>
            </a:pPr>
            <a:r>
              <a:rPr lang="en-US" dirty="0" smtClean="0">
                <a:latin typeface="Times New Roman" panose="02020603050405020304" pitchFamily="18" charset="0"/>
                <a:cs typeface="Times New Roman" panose="02020603050405020304" pitchFamily="18" charset="0"/>
              </a:rPr>
              <a:t>Wind energy.</a:t>
            </a:r>
          </a:p>
          <a:p>
            <a:pPr marL="514350" indent="-514350" algn="just">
              <a:buFont typeface="+mj-lt"/>
              <a:buAutoNum type="arabicPeriod"/>
            </a:pPr>
            <a:r>
              <a:rPr lang="en-US" dirty="0" smtClean="0">
                <a:latin typeface="Times New Roman" panose="02020603050405020304" pitchFamily="18" charset="0"/>
                <a:cs typeface="Times New Roman" panose="02020603050405020304" pitchFamily="18" charset="0"/>
              </a:rPr>
              <a:t>Biomass Energy.</a:t>
            </a:r>
          </a:p>
          <a:p>
            <a:pPr marL="514350" indent="-514350" algn="just">
              <a:buFont typeface="+mj-lt"/>
              <a:buAutoNum type="arabicPeriod"/>
            </a:pPr>
            <a:r>
              <a:rPr lang="en-US" dirty="0" smtClean="0">
                <a:latin typeface="Times New Roman" panose="02020603050405020304" pitchFamily="18" charset="0"/>
                <a:cs typeface="Times New Roman" panose="02020603050405020304" pitchFamily="18" charset="0"/>
              </a:rPr>
              <a:t>Tidal Energy.</a:t>
            </a:r>
          </a:p>
          <a:p>
            <a:pPr marL="514350" indent="-514350" algn="just">
              <a:buFont typeface="+mj-lt"/>
              <a:buAutoNum type="arabicPeriod"/>
            </a:pPr>
            <a:r>
              <a:rPr lang="en-US" dirty="0" smtClean="0">
                <a:latin typeface="Times New Roman" panose="02020603050405020304" pitchFamily="18" charset="0"/>
                <a:cs typeface="Times New Roman" panose="02020603050405020304" pitchFamily="18" charset="0"/>
              </a:rPr>
              <a:t>Ocean wave energy.</a:t>
            </a:r>
          </a:p>
          <a:p>
            <a:pPr marL="514350" indent="-514350" algn="just">
              <a:buFont typeface="+mj-lt"/>
              <a:buAutoNum type="arabicPeriod"/>
            </a:pPr>
            <a:r>
              <a:rPr lang="en-US" dirty="0" smtClean="0">
                <a:latin typeface="Times New Roman" panose="02020603050405020304" pitchFamily="18" charset="0"/>
                <a:cs typeface="Times New Roman" panose="02020603050405020304" pitchFamily="18" charset="0"/>
              </a:rPr>
              <a:t>Ocean thermal energy.</a:t>
            </a:r>
          </a:p>
          <a:p>
            <a:pPr marL="514350" indent="-514350" algn="just">
              <a:buFont typeface="+mj-lt"/>
              <a:buAutoNum type="arabicPeriod"/>
            </a:pPr>
            <a:r>
              <a:rPr lang="en-US" dirty="0" smtClean="0">
                <a:latin typeface="Times New Roman" panose="02020603050405020304" pitchFamily="18" charset="0"/>
                <a:cs typeface="Times New Roman" panose="02020603050405020304" pitchFamily="18" charset="0"/>
              </a:rPr>
              <a:t>Hydro energy</a:t>
            </a:r>
          </a:p>
          <a:p>
            <a:endParaRPr lang="en-US" dirty="0"/>
          </a:p>
        </p:txBody>
      </p:sp>
    </p:spTree>
    <p:extLst>
      <p:ext uri="{BB962C8B-B14F-4D97-AF65-F5344CB8AC3E}">
        <p14:creationId xmlns="" xmlns:p14="http://schemas.microsoft.com/office/powerpoint/2010/main" val="2866200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916" y="153715"/>
            <a:ext cx="5645889" cy="6449103"/>
          </a:xfrm>
        </p:spPr>
        <p:txBody>
          <a:bodyPr>
            <a:normAutofit/>
          </a:bodyPr>
          <a:lstStyle/>
          <a:p>
            <a:pPr marL="0" indent="0" algn="just">
              <a:buNone/>
            </a:pPr>
            <a:r>
              <a:rPr lang="en-US" sz="2400" b="1" dirty="0" smtClean="0">
                <a:latin typeface="Times New Roman" panose="02020603050405020304" pitchFamily="18" charset="0"/>
                <a:cs typeface="Times New Roman" panose="02020603050405020304" pitchFamily="18" charset="0"/>
              </a:rPr>
              <a:t>Pyranometer</a:t>
            </a:r>
            <a:r>
              <a:rPr lang="en-US" sz="2400" dirty="0" smtClean="0">
                <a:latin typeface="Times New Roman" panose="02020603050405020304" pitchFamily="18" charset="0"/>
                <a:cs typeface="Times New Roman" panose="02020603050405020304" pitchFamily="18" charset="0"/>
              </a:rPr>
              <a:t>:</a:t>
            </a:r>
          </a:p>
          <a:p>
            <a:pPr marL="514350" indent="-514350" algn="just">
              <a:lnSpc>
                <a:spcPct val="100000"/>
              </a:lnSpc>
              <a:buAutoNum type="arabicPeriod"/>
            </a:pPr>
            <a:r>
              <a:rPr lang="en-US" sz="1800" dirty="0" smtClean="0">
                <a:latin typeface="Times New Roman" panose="02020603050405020304" pitchFamily="18" charset="0"/>
                <a:cs typeface="Times New Roman" panose="02020603050405020304" pitchFamily="18" charset="0"/>
              </a:rPr>
              <a:t>It is designed to respond to radiation of all wavelengths and hence measures accurately the total power in the incident spectrum.</a:t>
            </a:r>
          </a:p>
          <a:p>
            <a:pPr marL="514350" indent="-514350" algn="just">
              <a:lnSpc>
                <a:spcPct val="100000"/>
              </a:lnSpc>
              <a:buAutoNum type="arabicPeriod"/>
            </a:pPr>
            <a:r>
              <a:rPr lang="en-US" sz="1800" dirty="0" smtClean="0">
                <a:latin typeface="Times New Roman" panose="02020603050405020304" pitchFamily="18" charset="0"/>
                <a:cs typeface="Times New Roman" panose="02020603050405020304" pitchFamily="18" charset="0"/>
              </a:rPr>
              <a:t>It contains a thermopile whose sensitive surface consists of circular, blackened, hot junctions, exposed to the sun.</a:t>
            </a:r>
          </a:p>
          <a:p>
            <a:pPr marL="514350" indent="-514350" algn="just">
              <a:lnSpc>
                <a:spcPct val="100000"/>
              </a:lnSpc>
              <a:buAutoNum type="arabicPeriod"/>
            </a:pPr>
            <a:r>
              <a:rPr lang="en-US" sz="1800" dirty="0" smtClean="0">
                <a:latin typeface="Times New Roman" panose="02020603050405020304" pitchFamily="18" charset="0"/>
                <a:cs typeface="Times New Roman" panose="02020603050405020304" pitchFamily="18" charset="0"/>
              </a:rPr>
              <a:t>The cold junctions being completely shaded, the temperature difference between cold and hot junction is the function of radiation falling on the sensitive surface.</a:t>
            </a:r>
          </a:p>
          <a:p>
            <a:pPr marL="514350" indent="-514350" algn="just">
              <a:lnSpc>
                <a:spcPct val="100000"/>
              </a:lnSpc>
              <a:buAutoNum type="arabicPeriod"/>
            </a:pPr>
            <a:r>
              <a:rPr lang="en-US" sz="1800" dirty="0" smtClean="0">
                <a:latin typeface="Times New Roman" panose="02020603050405020304" pitchFamily="18" charset="0"/>
                <a:cs typeface="Times New Roman" panose="02020603050405020304" pitchFamily="18" charset="0"/>
              </a:rPr>
              <a:t>The sensing element is covered by two concentric hemispherical glass dome’s to shield it from wind and rain. This reduces the convection currents.</a:t>
            </a:r>
          </a:p>
          <a:p>
            <a:pPr marL="514350" indent="-514350" algn="just">
              <a:lnSpc>
                <a:spcPct val="100000"/>
              </a:lnSpc>
              <a:buAutoNum type="arabicPeriod"/>
            </a:pPr>
            <a:r>
              <a:rPr lang="en-US" sz="1800" dirty="0" smtClean="0">
                <a:latin typeface="Times New Roman" panose="02020603050405020304" pitchFamily="18" charset="0"/>
                <a:cs typeface="Times New Roman" panose="02020603050405020304" pitchFamily="18" charset="0"/>
              </a:rPr>
              <a:t>A radiation shield surrounding the outer dome and coplanar with the sensing element, prevents direct solar radiation from heating the base of the instrument.</a:t>
            </a:r>
          </a:p>
          <a:p>
            <a:pPr marL="514350" indent="-514350" algn="just">
              <a:lnSpc>
                <a:spcPct val="100000"/>
              </a:lnSpc>
              <a:buAutoNum type="arabicPeriod"/>
            </a:pPr>
            <a:r>
              <a:rPr lang="en-US" sz="1800" dirty="0" smtClean="0">
                <a:latin typeface="Times New Roman" panose="02020603050405020304" pitchFamily="18" charset="0"/>
                <a:cs typeface="Times New Roman" panose="02020603050405020304" pitchFamily="18" charset="0"/>
              </a:rPr>
              <a:t>The instrument has a base output voltage of 9</a:t>
            </a:r>
            <a:r>
              <a:rPr lang="el-GR" sz="1800" dirty="0" smtClean="0">
                <a:latin typeface="Times New Roman" panose="02020603050405020304" pitchFamily="18" charset="0"/>
                <a:cs typeface="Times New Roman" panose="02020603050405020304" pitchFamily="18" charset="0"/>
              </a:rPr>
              <a:t>μ</a:t>
            </a:r>
            <a:r>
              <a:rPr lang="en-US" sz="1800" dirty="0" smtClean="0">
                <a:latin typeface="Times New Roman" panose="02020603050405020304" pitchFamily="18" charset="0"/>
                <a:cs typeface="Times New Roman" panose="02020603050405020304" pitchFamily="18" charset="0"/>
              </a:rPr>
              <a:t>V/W/m² and has an output impedance of 650</a:t>
            </a:r>
            <a:r>
              <a:rPr lang="el-GR" sz="1800" dirty="0" smtClean="0">
                <a:latin typeface="Times New Roman" panose="02020603050405020304" pitchFamily="18" charset="0"/>
                <a:cs typeface="Times New Roman" panose="02020603050405020304" pitchFamily="18" charset="0"/>
              </a:rPr>
              <a:t>Ω</a:t>
            </a:r>
            <a:r>
              <a:rPr lang="en-US" sz="1800" dirty="0" smtClean="0">
                <a:latin typeface="Times New Roman" panose="02020603050405020304" pitchFamily="18" charset="0"/>
                <a:cs typeface="Times New Roman" panose="02020603050405020304" pitchFamily="18" charset="0"/>
              </a:rPr>
              <a:t>.</a:t>
            </a:r>
          </a:p>
          <a:p>
            <a:pPr marL="0" indent="0" algn="just">
              <a:buNone/>
            </a:pPr>
            <a:endParaRPr lang="en-US" sz="1800" dirty="0" smtClean="0">
              <a:latin typeface="Times New Roman" panose="02020603050405020304" pitchFamily="18" charset="0"/>
              <a:cs typeface="Times New Roman" panose="02020603050405020304" pitchFamily="18" charset="0"/>
            </a:endParaRPr>
          </a:p>
          <a:p>
            <a:pPr marL="514350" indent="-514350" algn="just">
              <a:buAutoNum type="arabicPeriod"/>
            </a:pP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119799" y="127591"/>
            <a:ext cx="5926889" cy="3338623"/>
          </a:xfrm>
          <a:prstGeom prst="rect">
            <a:avLst/>
          </a:prstGeom>
        </p:spPr>
      </p:pic>
      <p:pic>
        <p:nvPicPr>
          <p:cNvPr id="3074" name="Picture 2" descr="How do pyranometers work | Thermopile and solar-cell compared"/>
          <p:cNvPicPr>
            <a:picLocks noChangeAspect="1" noChangeArrowheads="1"/>
          </p:cNvPicPr>
          <p:nvPr/>
        </p:nvPicPr>
        <p:blipFill>
          <a:blip r:embed="rId3"/>
          <a:srcRect l="3760" b="7483"/>
          <a:stretch>
            <a:fillRect/>
          </a:stretch>
        </p:blipFill>
        <p:spPr bwMode="auto">
          <a:xfrm>
            <a:off x="6209414" y="3593043"/>
            <a:ext cx="5645888" cy="3264957"/>
          </a:xfrm>
          <a:prstGeom prst="rect">
            <a:avLst/>
          </a:prstGeom>
          <a:noFill/>
        </p:spPr>
      </p:pic>
    </p:spTree>
    <p:extLst>
      <p:ext uri="{BB962C8B-B14F-4D97-AF65-F5344CB8AC3E}">
        <p14:creationId xmlns="" xmlns:p14="http://schemas.microsoft.com/office/powerpoint/2010/main" val="42101161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descr="Pyranometer - Wikipedia"/>
          <p:cNvPicPr>
            <a:picLocks noChangeAspect="1" noChangeArrowheads="1"/>
          </p:cNvPicPr>
          <p:nvPr/>
        </p:nvPicPr>
        <p:blipFill>
          <a:blip r:embed="rId2"/>
          <a:srcRect/>
          <a:stretch>
            <a:fillRect/>
          </a:stretch>
        </p:blipFill>
        <p:spPr bwMode="auto">
          <a:xfrm>
            <a:off x="1718559" y="0"/>
            <a:ext cx="8403635" cy="630999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084" y="153717"/>
            <a:ext cx="5360582" cy="6534162"/>
          </a:xfrm>
        </p:spPr>
        <p:txBody>
          <a:bodyPr>
            <a:normAutofit lnSpcReduction="10000"/>
          </a:bodyPr>
          <a:lstStyle/>
          <a:p>
            <a:pPr marL="0" indent="0" algn="just">
              <a:buNone/>
            </a:pPr>
            <a:r>
              <a:rPr lang="en-US" sz="2400" b="1" dirty="0" smtClean="0">
                <a:latin typeface="Times New Roman" panose="02020603050405020304" pitchFamily="18" charset="0"/>
                <a:cs typeface="Times New Roman" panose="02020603050405020304" pitchFamily="18" charset="0"/>
              </a:rPr>
              <a:t>Pyrheliometer</a:t>
            </a:r>
            <a:r>
              <a:rPr lang="en-US" sz="24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sz="1800" dirty="0" smtClean="0">
                <a:latin typeface="Times New Roman" panose="02020603050405020304" pitchFamily="18" charset="0"/>
                <a:cs typeface="Times New Roman" panose="02020603050405020304" pitchFamily="18" charset="0"/>
              </a:rPr>
              <a:t>It uses long collimator tube to collect beam radiation whose field of view is limited to a solid angle of 5.5° by appropriate diaphragms inside the tube.</a:t>
            </a:r>
          </a:p>
          <a:p>
            <a:pPr marL="342900" indent="-342900" algn="just">
              <a:lnSpc>
                <a:spcPct val="150000"/>
              </a:lnSpc>
              <a:buFont typeface="+mj-lt"/>
              <a:buAutoNum type="arabicPeriod"/>
            </a:pPr>
            <a:r>
              <a:rPr lang="en-US" sz="1800" dirty="0" smtClean="0">
                <a:latin typeface="Times New Roman" panose="02020603050405020304" pitchFamily="18" charset="0"/>
                <a:cs typeface="Times New Roman" panose="02020603050405020304" pitchFamily="18" charset="0"/>
              </a:rPr>
              <a:t>The inside of the tube is blackened to absorb any radiation incident at angles outside the collection solid angle.</a:t>
            </a:r>
          </a:p>
          <a:p>
            <a:pPr marL="342900" indent="-342900" algn="just">
              <a:lnSpc>
                <a:spcPct val="150000"/>
              </a:lnSpc>
              <a:buFont typeface="+mj-lt"/>
              <a:buAutoNum type="arabicPeriod"/>
            </a:pPr>
            <a:r>
              <a:rPr lang="en-US" sz="1800" dirty="0" smtClean="0">
                <a:latin typeface="Times New Roman" panose="02020603050405020304" pitchFamily="18" charset="0"/>
                <a:cs typeface="Times New Roman" panose="02020603050405020304" pitchFamily="18" charset="0"/>
              </a:rPr>
              <a:t>At the base of the tube a wire wound thermopile having a sensitivity of approximately 8</a:t>
            </a:r>
            <a:r>
              <a:rPr lang="el-GR" sz="1800" dirty="0" smtClean="0">
                <a:latin typeface="Times New Roman" panose="02020603050405020304" pitchFamily="18" charset="0"/>
                <a:cs typeface="Times New Roman" panose="02020603050405020304" pitchFamily="18" charset="0"/>
              </a:rPr>
              <a:t>μ</a:t>
            </a:r>
            <a:r>
              <a:rPr lang="en-US" sz="1800" dirty="0">
                <a:latin typeface="Times New Roman" panose="02020603050405020304" pitchFamily="18" charset="0"/>
                <a:cs typeface="Times New Roman" panose="02020603050405020304" pitchFamily="18" charset="0"/>
              </a:rPr>
              <a:t>V/W/m² and has an output impedance of </a:t>
            </a:r>
            <a:r>
              <a:rPr lang="en-US" sz="1800" dirty="0" smtClean="0">
                <a:latin typeface="Times New Roman" panose="02020603050405020304" pitchFamily="18" charset="0"/>
                <a:cs typeface="Times New Roman" panose="02020603050405020304" pitchFamily="18" charset="0"/>
              </a:rPr>
              <a:t>200</a:t>
            </a:r>
            <a:r>
              <a:rPr lang="el-GR" sz="1800" dirty="0" smtClean="0">
                <a:latin typeface="Times New Roman" panose="02020603050405020304" pitchFamily="18" charset="0"/>
                <a:cs typeface="Times New Roman" panose="02020603050405020304" pitchFamily="18" charset="0"/>
              </a:rPr>
              <a:t>Ω</a:t>
            </a:r>
            <a:r>
              <a:rPr lang="en-US" sz="1800" dirty="0" smtClean="0">
                <a:latin typeface="Times New Roman" panose="02020603050405020304" pitchFamily="18" charset="0"/>
                <a:cs typeface="Times New Roman" panose="02020603050405020304" pitchFamily="18" charset="0"/>
              </a:rPr>
              <a:t> is provided.</a:t>
            </a:r>
          </a:p>
          <a:p>
            <a:pPr marL="342900" indent="-342900" algn="just">
              <a:lnSpc>
                <a:spcPct val="150000"/>
              </a:lnSpc>
              <a:buFont typeface="+mj-lt"/>
              <a:buAutoNum type="arabicPeriod"/>
            </a:pPr>
            <a:r>
              <a:rPr lang="en-US" sz="1800" dirty="0" smtClean="0">
                <a:latin typeface="Times New Roman" panose="02020603050405020304" pitchFamily="18" charset="0"/>
                <a:cs typeface="Times New Roman" panose="02020603050405020304" pitchFamily="18" charset="0"/>
              </a:rPr>
              <a:t>The tube is sealed with dry air to eliminate absorption of beam radiation within the tube by water </a:t>
            </a:r>
            <a:r>
              <a:rPr lang="en-US" sz="1800" dirty="0" err="1" smtClean="0">
                <a:latin typeface="Times New Roman" panose="02020603050405020304" pitchFamily="18" charset="0"/>
                <a:cs typeface="Times New Roman" panose="02020603050405020304" pitchFamily="18" charset="0"/>
              </a:rPr>
              <a:t>vapour</a:t>
            </a:r>
            <a:r>
              <a:rPr lang="en-US" sz="18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sz="1800" dirty="0" smtClean="0">
                <a:latin typeface="Times New Roman" panose="02020603050405020304" pitchFamily="18" charset="0"/>
                <a:cs typeface="Times New Roman" panose="02020603050405020304" pitchFamily="18" charset="0"/>
              </a:rPr>
              <a:t>A tracker is needed if continuous readings are desired.</a:t>
            </a:r>
          </a:p>
          <a:p>
            <a:pPr marL="514350" indent="-514350" algn="just">
              <a:buAutoNum type="arabicPeriod"/>
            </a:pPr>
            <a:endParaRPr lang="en-US"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630698" y="200501"/>
            <a:ext cx="6561301" cy="3669750"/>
          </a:xfrm>
          <a:prstGeom prst="rect">
            <a:avLst/>
          </a:prstGeom>
        </p:spPr>
      </p:pic>
      <p:pic>
        <p:nvPicPr>
          <p:cNvPr id="2050" name="Picture 2" descr="Solar Radiation Measurement Methods using Pyrheliometer and Pyranometer |  Electromagnetic radiation, Radiation, Electronic gifts"/>
          <p:cNvPicPr>
            <a:picLocks noChangeAspect="1" noChangeArrowheads="1"/>
          </p:cNvPicPr>
          <p:nvPr/>
        </p:nvPicPr>
        <p:blipFill>
          <a:blip r:embed="rId3"/>
          <a:srcRect/>
          <a:stretch>
            <a:fillRect/>
          </a:stretch>
        </p:blipFill>
        <p:spPr bwMode="auto">
          <a:xfrm>
            <a:off x="5696835" y="3966171"/>
            <a:ext cx="6286057" cy="2623838"/>
          </a:xfrm>
          <a:prstGeom prst="rect">
            <a:avLst/>
          </a:prstGeom>
          <a:noFill/>
        </p:spPr>
      </p:pic>
    </p:spTree>
    <p:extLst>
      <p:ext uri="{BB962C8B-B14F-4D97-AF65-F5344CB8AC3E}">
        <p14:creationId xmlns="" xmlns:p14="http://schemas.microsoft.com/office/powerpoint/2010/main" val="1581563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7106" name="AutoShape 2" descr="What is a pyrheliometer? | Hukseflux"/>
          <p:cNvSpPr>
            <a:spLocks noChangeAspect="1" noChangeArrowheads="1"/>
          </p:cNvSpPr>
          <p:nvPr/>
        </p:nvSpPr>
        <p:spPr bwMode="auto">
          <a:xfrm>
            <a:off x="155575" y="-822325"/>
            <a:ext cx="2295525" cy="1714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7108" name="Picture 4" descr="Index of /Book/chapter02"/>
          <p:cNvPicPr>
            <a:picLocks noChangeAspect="1" noChangeArrowheads="1"/>
          </p:cNvPicPr>
          <p:nvPr/>
        </p:nvPicPr>
        <p:blipFill>
          <a:blip r:embed="rId2"/>
          <a:srcRect/>
          <a:stretch>
            <a:fillRect/>
          </a:stretch>
        </p:blipFill>
        <p:spPr bwMode="auto">
          <a:xfrm>
            <a:off x="166208" y="659826"/>
            <a:ext cx="7159625" cy="5400731"/>
          </a:xfrm>
          <a:prstGeom prst="rect">
            <a:avLst/>
          </a:prstGeom>
          <a:noFill/>
        </p:spPr>
      </p:pic>
      <p:pic>
        <p:nvPicPr>
          <p:cNvPr id="47110" name="Picture 6" descr="Middleton Solar - DN5-B Class B Pyrheliometer"/>
          <p:cNvPicPr>
            <a:picLocks noChangeAspect="1" noChangeArrowheads="1"/>
          </p:cNvPicPr>
          <p:nvPr/>
        </p:nvPicPr>
        <p:blipFill>
          <a:blip r:embed="rId3" cstate="print"/>
          <a:srcRect/>
          <a:stretch>
            <a:fillRect/>
          </a:stretch>
        </p:blipFill>
        <p:spPr bwMode="auto">
          <a:xfrm>
            <a:off x="7296302" y="2451798"/>
            <a:ext cx="4684682" cy="4035354"/>
          </a:xfrm>
          <a:prstGeom prst="rect">
            <a:avLst/>
          </a:prstGeom>
          <a:noFill/>
        </p:spPr>
      </p:pic>
      <p:pic>
        <p:nvPicPr>
          <p:cNvPr id="47112" name="Picture 8" descr="What is a pyrheliometer? | Hukseflux"/>
          <p:cNvPicPr>
            <a:picLocks noChangeAspect="1" noChangeArrowheads="1"/>
          </p:cNvPicPr>
          <p:nvPr/>
        </p:nvPicPr>
        <p:blipFill>
          <a:blip r:embed="rId4" cstate="print"/>
          <a:srcRect/>
          <a:stretch>
            <a:fillRect/>
          </a:stretch>
        </p:blipFill>
        <p:spPr bwMode="auto">
          <a:xfrm>
            <a:off x="8234448" y="209148"/>
            <a:ext cx="2517287" cy="1883304"/>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58394" y="483325"/>
            <a:ext cx="6281057" cy="6035040"/>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Sunshine Recorder</a:t>
            </a:r>
            <a:r>
              <a:rPr lang="en-US" sz="2400" dirty="0" smtClean="0">
                <a:latin typeface="Times New Roman" panose="02020603050405020304" pitchFamily="18" charset="0"/>
                <a:cs typeface="Times New Roman" panose="02020603050405020304" pitchFamily="18" charset="0"/>
              </a:rPr>
              <a:t>:</a:t>
            </a:r>
          </a:p>
          <a:p>
            <a:pPr marL="514350" indent="-514350">
              <a:lnSpc>
                <a:spcPct val="100000"/>
              </a:lnSpc>
              <a:buAutoNum type="arabicPeriod"/>
            </a:pPr>
            <a:r>
              <a:rPr lang="en-US" sz="1800" dirty="0" smtClean="0">
                <a:latin typeface="Times New Roman" panose="02020603050405020304" pitchFamily="18" charset="0"/>
                <a:cs typeface="Times New Roman" panose="02020603050405020304" pitchFamily="18" charset="0"/>
              </a:rPr>
              <a:t>This instrument measures the durations in hours of bright sunshine during the course of the day.</a:t>
            </a:r>
          </a:p>
          <a:p>
            <a:pPr marL="514350" indent="-514350">
              <a:lnSpc>
                <a:spcPct val="100000"/>
              </a:lnSpc>
              <a:buAutoNum type="arabicPeriod"/>
            </a:pPr>
            <a:r>
              <a:rPr lang="en-US" sz="1800" dirty="0" smtClean="0">
                <a:latin typeface="Times New Roman" panose="02020603050405020304" pitchFamily="18" charset="0"/>
                <a:cs typeface="Times New Roman" panose="02020603050405020304" pitchFamily="18" charset="0"/>
              </a:rPr>
              <a:t>It consists of a glass sphere (about 10 cm in diameter) mounted on its axis parallel to that of the earth, within a spherical section (bowl).</a:t>
            </a:r>
          </a:p>
          <a:p>
            <a:pPr marL="514350" indent="-514350">
              <a:lnSpc>
                <a:spcPct val="100000"/>
              </a:lnSpc>
              <a:buAutoNum type="arabicPeriod"/>
            </a:pPr>
            <a:r>
              <a:rPr lang="en-US" sz="1800" dirty="0" smtClean="0">
                <a:latin typeface="Times New Roman" panose="02020603050405020304" pitchFamily="18" charset="0"/>
                <a:cs typeface="Times New Roman" panose="02020603050405020304" pitchFamily="18" charset="0"/>
              </a:rPr>
              <a:t>The bowl and glass sphere are arranged in such a way that the sun’s rays are focused sharply at a spot on a card held in a groove in the bowl.</a:t>
            </a:r>
          </a:p>
          <a:p>
            <a:pPr marL="514350" indent="-514350">
              <a:lnSpc>
                <a:spcPct val="100000"/>
              </a:lnSpc>
              <a:buAutoNum type="arabicPeriod"/>
            </a:pPr>
            <a:r>
              <a:rPr lang="en-US" sz="1800" dirty="0" smtClean="0">
                <a:latin typeface="Times New Roman" panose="02020603050405020304" pitchFamily="18" charset="0"/>
                <a:cs typeface="Times New Roman" panose="02020603050405020304" pitchFamily="18" charset="0"/>
              </a:rPr>
              <a:t>The card is prepared from a special paper bearing a time scale.</a:t>
            </a:r>
          </a:p>
          <a:p>
            <a:pPr marL="514350" indent="-514350">
              <a:lnSpc>
                <a:spcPct val="100000"/>
              </a:lnSpc>
              <a:buAutoNum type="arabicPeriod"/>
            </a:pPr>
            <a:r>
              <a:rPr lang="en-US" sz="1800" dirty="0" smtClean="0">
                <a:latin typeface="Times New Roman" panose="02020603050405020304" pitchFamily="18" charset="0"/>
                <a:cs typeface="Times New Roman" panose="02020603050405020304" pitchFamily="18" charset="0"/>
              </a:rPr>
              <a:t>As the sun moves, the focused bright sunshine burns a path along this paper.</a:t>
            </a:r>
          </a:p>
          <a:p>
            <a:pPr marL="514350" indent="-514350">
              <a:lnSpc>
                <a:spcPct val="100000"/>
              </a:lnSpc>
              <a:buAutoNum type="arabicPeriod"/>
            </a:pPr>
            <a:r>
              <a:rPr lang="en-US" sz="1800" dirty="0" smtClean="0">
                <a:latin typeface="Times New Roman" panose="02020603050405020304" pitchFamily="18" charset="0"/>
                <a:cs typeface="Times New Roman" panose="02020603050405020304" pitchFamily="18" charset="0"/>
              </a:rPr>
              <a:t>The length of the trace thus obtained on the paper is the measure of the duration of the bright sunshine.</a:t>
            </a:r>
          </a:p>
          <a:p>
            <a:pPr marL="514350" indent="-514350">
              <a:lnSpc>
                <a:spcPct val="100000"/>
              </a:lnSpc>
              <a:buAutoNum type="arabicPeriod"/>
            </a:pPr>
            <a:r>
              <a:rPr lang="en-US" sz="1800" dirty="0" smtClean="0">
                <a:latin typeface="Times New Roman" panose="02020603050405020304" pitchFamily="18" charset="0"/>
                <a:cs typeface="Times New Roman" panose="02020603050405020304" pitchFamily="18" charset="0"/>
              </a:rPr>
              <a:t>Three overlapping pairs of grooves are provided in the spherical segment to take care of the different seasons of the year.</a:t>
            </a:r>
            <a:endParaRPr lang="en-US"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79" y="966650"/>
            <a:ext cx="5342709" cy="5551715"/>
          </a:xfrm>
          <a:prstGeom prst="rect">
            <a:avLst/>
          </a:prstGeom>
        </p:spPr>
      </p:pic>
    </p:spTree>
    <p:extLst>
      <p:ext uri="{BB962C8B-B14F-4D97-AF65-F5344CB8AC3E}">
        <p14:creationId xmlns="" xmlns:p14="http://schemas.microsoft.com/office/powerpoint/2010/main" val="25845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8130" name="Picture 2" descr="Lambrecht 1604 Campbell Stokes Sunshine Recorder - Metcheck"/>
          <p:cNvPicPr>
            <a:picLocks noChangeAspect="1" noChangeArrowheads="1"/>
          </p:cNvPicPr>
          <p:nvPr/>
        </p:nvPicPr>
        <p:blipFill>
          <a:blip r:embed="rId2"/>
          <a:srcRect/>
          <a:stretch>
            <a:fillRect/>
          </a:stretch>
        </p:blipFill>
        <p:spPr bwMode="auto">
          <a:xfrm>
            <a:off x="316349" y="542611"/>
            <a:ext cx="5715000" cy="5715000"/>
          </a:xfrm>
          <a:prstGeom prst="rect">
            <a:avLst/>
          </a:prstGeom>
          <a:noFill/>
        </p:spPr>
      </p:pic>
      <p:pic>
        <p:nvPicPr>
          <p:cNvPr id="48132" name="Picture 4" descr="Sunlight Recorder | Pierce College Weather Station"/>
          <p:cNvPicPr>
            <a:picLocks noChangeAspect="1" noChangeArrowheads="1"/>
          </p:cNvPicPr>
          <p:nvPr/>
        </p:nvPicPr>
        <p:blipFill>
          <a:blip r:embed="rId3"/>
          <a:srcRect/>
          <a:stretch>
            <a:fillRect/>
          </a:stretch>
        </p:blipFill>
        <p:spPr bwMode="auto">
          <a:xfrm>
            <a:off x="6385553" y="544670"/>
            <a:ext cx="5310728" cy="2336186"/>
          </a:xfrm>
          <a:prstGeom prst="rect">
            <a:avLst/>
          </a:prstGeom>
          <a:noFill/>
        </p:spPr>
      </p:pic>
      <p:pic>
        <p:nvPicPr>
          <p:cNvPr id="48134" name="Picture 6" descr="Measuring the weather. Weather and Climate How do you measure the weather?  - ppt download"/>
          <p:cNvPicPr>
            <a:picLocks noChangeAspect="1" noChangeArrowheads="1"/>
          </p:cNvPicPr>
          <p:nvPr/>
        </p:nvPicPr>
        <p:blipFill>
          <a:blip r:embed="rId4"/>
          <a:srcRect l="12365" t="32748" r="13899" b="5127"/>
          <a:stretch>
            <a:fillRect/>
          </a:stretch>
        </p:blipFill>
        <p:spPr bwMode="auto">
          <a:xfrm>
            <a:off x="6370653" y="3188142"/>
            <a:ext cx="5243203" cy="3313142"/>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Apple doubles its suppliers of renewables"/>
          <p:cNvPicPr>
            <a:picLocks noChangeAspect="1" noChangeArrowheads="1"/>
          </p:cNvPicPr>
          <p:nvPr/>
        </p:nvPicPr>
        <p:blipFill>
          <a:blip r:embed="rId2"/>
          <a:srcRect/>
          <a:stretch>
            <a:fillRect/>
          </a:stretch>
        </p:blipFill>
        <p:spPr bwMode="auto">
          <a:xfrm>
            <a:off x="2396357" y="959867"/>
            <a:ext cx="6768908" cy="5076681"/>
          </a:xfrm>
          <a:prstGeom prst="rect">
            <a:avLst/>
          </a:prstGeom>
          <a:noFill/>
          <a:effectLst>
            <a:softEdge rad="127000"/>
          </a:effectLst>
        </p:spPr>
      </p:pic>
      <p:sp>
        <p:nvSpPr>
          <p:cNvPr id="2" name="Title 1"/>
          <p:cNvSpPr>
            <a:spLocks noGrp="1"/>
          </p:cNvSpPr>
          <p:nvPr>
            <p:ph type="title"/>
          </p:nvPr>
        </p:nvSpPr>
        <p:spPr>
          <a:xfrm>
            <a:off x="808055" y="231112"/>
            <a:ext cx="10114503" cy="786337"/>
          </a:xfrm>
        </p:spPr>
        <p:txBody>
          <a:bodyPr>
            <a:normAutofit fontScale="90000"/>
          </a:bodyPr>
          <a:lstStyle/>
          <a:p>
            <a:r>
              <a:rPr lang="en-US" b="1" i="1" dirty="0" smtClean="0">
                <a:latin typeface="Cambria" pitchFamily="18" charset="0"/>
              </a:rPr>
              <a:t>Choose smart energy, Choose clean energy</a:t>
            </a:r>
            <a:endParaRPr lang="en-US" b="1" i="1" dirty="0">
              <a:latin typeface="Cambria" pitchFamily="18" charset="0"/>
            </a:endParaRPr>
          </a:p>
        </p:txBody>
      </p:sp>
      <p:sp>
        <p:nvSpPr>
          <p:cNvPr id="3" name="Content Placeholder 2"/>
          <p:cNvSpPr>
            <a:spLocks noGrp="1"/>
          </p:cNvSpPr>
          <p:nvPr>
            <p:ph idx="1"/>
          </p:nvPr>
        </p:nvSpPr>
        <p:spPr>
          <a:xfrm>
            <a:off x="2135976" y="5127112"/>
            <a:ext cx="6973556" cy="1105319"/>
          </a:xfrm>
        </p:spPr>
        <p:txBody>
          <a:bodyPr>
            <a:noAutofit/>
          </a:bodyPr>
          <a:lstStyle/>
          <a:p>
            <a:pPr>
              <a:buNone/>
            </a:pPr>
            <a:endParaRPr lang="en-US" sz="5400" b="1" dirty="0" smtClean="0">
              <a:ln w="12700">
                <a:solidFill>
                  <a:schemeClr val="tx2">
                    <a:satMod val="155000"/>
                  </a:schemeClr>
                </a:solidFill>
                <a:prstDash val="solid"/>
              </a:ln>
              <a:solidFill>
                <a:schemeClr val="accent6">
                  <a:lumMod val="75000"/>
                </a:schemeClr>
              </a:solidFill>
              <a:effectLst>
                <a:outerShdw blurRad="41275" dist="20320" dir="1800000" algn="tl" rotWithShape="0">
                  <a:srgbClr val="000000">
                    <a:alpha val="40000"/>
                  </a:srgbClr>
                </a:outerShdw>
              </a:effectLst>
              <a:latin typeface="Algerian" pitchFamily="82" charset="0"/>
            </a:endParaRPr>
          </a:p>
          <a:p>
            <a:pPr algn="ctr">
              <a:buNone/>
            </a:pPr>
            <a:r>
              <a:rPr lang="en-US" sz="5400" b="1" dirty="0" smtClean="0">
                <a:ln w="12700">
                  <a:solidFill>
                    <a:schemeClr val="tx2">
                      <a:satMod val="155000"/>
                    </a:schemeClr>
                  </a:solidFill>
                  <a:prstDash val="solid"/>
                </a:ln>
                <a:solidFill>
                  <a:schemeClr val="accent6">
                    <a:lumMod val="75000"/>
                  </a:schemeClr>
                </a:solidFill>
                <a:effectLst>
                  <a:outerShdw blurRad="41275" dist="20320" dir="1800000" algn="tl" rotWithShape="0">
                    <a:srgbClr val="000000">
                      <a:alpha val="40000"/>
                    </a:srgbClr>
                  </a:outerShdw>
                </a:effectLst>
                <a:latin typeface="Algerian" pitchFamily="82" charset="0"/>
              </a:rPr>
              <a:t>Thank You</a:t>
            </a:r>
            <a:endParaRPr lang="en-US" sz="5400" b="1" dirty="0">
              <a:ln w="12700">
                <a:solidFill>
                  <a:schemeClr val="tx2">
                    <a:satMod val="155000"/>
                  </a:schemeClr>
                </a:solidFill>
                <a:prstDash val="solid"/>
              </a:ln>
              <a:solidFill>
                <a:schemeClr val="accent6">
                  <a:lumMod val="75000"/>
                </a:schemeClr>
              </a:solidFill>
              <a:effectLst>
                <a:outerShdw blurRad="41275" dist="20320" dir="1800000" algn="tl" rotWithShape="0">
                  <a:srgbClr val="000000">
                    <a:alpha val="40000"/>
                  </a:srgbClr>
                </a:outerShdw>
              </a:effectLst>
              <a:latin typeface="Algerian" pitchFamily="82"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263" y="457200"/>
            <a:ext cx="11312434" cy="5995851"/>
          </a:xfrm>
        </p:spPr>
        <p:txBody>
          <a:bodyPr>
            <a:no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The earliest use of direct solar energy was</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	1. Warming the body.</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	2. Drying of clothes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a:latin typeface="Times New Roman" panose="02020603050405020304" pitchFamily="18" charset="0"/>
                <a:cs typeface="Times New Roman" panose="02020603050405020304" pitchFamily="18" charset="0"/>
              </a:rPr>
              <a:t>	3. Drying of salt water to get salt.</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	4. Drying of agriculture products.</a:t>
            </a:r>
          </a:p>
          <a:p>
            <a:pPr marL="0" indent="0" algn="just">
              <a:lnSpc>
                <a:spcPct val="150000"/>
              </a:lnSpc>
              <a:buNone/>
            </a:pPr>
            <a:r>
              <a:rPr lang="en-US" sz="1800" dirty="0" smtClean="0">
                <a:latin typeface="Times New Roman" panose="02020603050405020304" pitchFamily="18" charset="0"/>
                <a:cs typeface="Times New Roman" panose="02020603050405020304" pitchFamily="18" charset="0"/>
              </a:rPr>
              <a:t>All other devices used for harnessing direct solar energy are of fairly recent origin.</a:t>
            </a:r>
          </a:p>
          <a:p>
            <a:pPr marL="0" indent="0" algn="just">
              <a:lnSpc>
                <a:spcPct val="150000"/>
              </a:lnSpc>
              <a:buNone/>
            </a:pPr>
            <a:r>
              <a:rPr lang="en-US" sz="1800" i="1" dirty="0" smtClean="0">
                <a:latin typeface="Times New Roman" panose="02020603050405020304" pitchFamily="18" charset="0"/>
                <a:cs typeface="Times New Roman" panose="02020603050405020304" pitchFamily="18" charset="0"/>
              </a:rPr>
              <a:t>Archimedes (212BC), it is said, set the roman fleet on fire by concentrating solar radiation using a  large number of small plane mirrors at a distance of several feet from the fleet.</a:t>
            </a:r>
          </a:p>
          <a:p>
            <a:pPr marL="0" indent="0" algn="just">
              <a:lnSpc>
                <a:spcPct val="150000"/>
              </a:lnSpc>
              <a:buNone/>
            </a:pPr>
            <a:r>
              <a:rPr lang="en-US" sz="1800" i="1" dirty="0" smtClean="0">
                <a:latin typeface="Times New Roman" panose="02020603050405020304" pitchFamily="18" charset="0"/>
                <a:cs typeface="Times New Roman" panose="02020603050405020304" pitchFamily="18" charset="0"/>
              </a:rPr>
              <a:t>Antoine Lavoisier (1740-1794), achieved temperature </a:t>
            </a:r>
            <a:r>
              <a:rPr lang="en-US" sz="1800" i="1" dirty="0" err="1" smtClean="0">
                <a:latin typeface="Times New Roman" panose="02020603050405020304" pitchFamily="18" charset="0"/>
                <a:cs typeface="Times New Roman" panose="02020603050405020304" pitchFamily="18" charset="0"/>
              </a:rPr>
              <a:t>upto</a:t>
            </a:r>
            <a:r>
              <a:rPr lang="en-US" sz="1800" i="1" dirty="0" smtClean="0">
                <a:latin typeface="Times New Roman" panose="02020603050405020304" pitchFamily="18" charset="0"/>
                <a:cs typeface="Times New Roman" panose="02020603050405020304" pitchFamily="18" charset="0"/>
              </a:rPr>
              <a:t> 1700 degree C by concentrating the sun rays through a magnifying glass.</a:t>
            </a:r>
          </a:p>
          <a:p>
            <a:pPr marL="0" indent="0" algn="just">
              <a:lnSpc>
                <a:spcPct val="150000"/>
              </a:lnSpc>
              <a:buNone/>
            </a:pPr>
            <a:r>
              <a:rPr lang="en-US" sz="1800" dirty="0" smtClean="0">
                <a:latin typeface="Times New Roman" panose="02020603050405020304" pitchFamily="18" charset="0"/>
                <a:cs typeface="Times New Roman" panose="02020603050405020304" pitchFamily="18" charset="0"/>
              </a:rPr>
              <a:t>Solar steam boilers were developed in late 19</a:t>
            </a:r>
            <a:r>
              <a:rPr lang="en-US" sz="1800" baseline="30000" dirty="0" smtClean="0">
                <a:latin typeface="Times New Roman" panose="02020603050405020304" pitchFamily="18" charset="0"/>
                <a:cs typeface="Times New Roman" panose="02020603050405020304" pitchFamily="18" charset="0"/>
              </a:rPr>
              <a:t>th</a:t>
            </a:r>
            <a:r>
              <a:rPr lang="en-US" sz="1800" dirty="0" smtClean="0">
                <a:latin typeface="Times New Roman" panose="02020603050405020304" pitchFamily="18" charset="0"/>
                <a:cs typeface="Times New Roman" panose="02020603050405020304" pitchFamily="18" charset="0"/>
              </a:rPr>
              <a:t> century to produce steam to run steam engines. However, after the oil crises 1973, solar energy received renewed interest from mankind. </a:t>
            </a:r>
            <a:endParaRPr lang="en-US" sz="2400" dirty="0" smtClean="0">
              <a:latin typeface="Times New Roman" panose="02020603050405020304" pitchFamily="18" charset="0"/>
              <a:cs typeface="Times New Roman" panose="02020603050405020304" pitchFamily="18" charset="0"/>
            </a:endParaRPr>
          </a:p>
        </p:txBody>
      </p:sp>
      <p:pic>
        <p:nvPicPr>
          <p:cNvPr id="20482" name="Picture 2" descr="Solar Dryer - successful business model | solar business idea - YouTube"/>
          <p:cNvPicPr>
            <a:picLocks noChangeAspect="1" noChangeArrowheads="1"/>
          </p:cNvPicPr>
          <p:nvPr/>
        </p:nvPicPr>
        <p:blipFill>
          <a:blip r:embed="rId2"/>
          <a:srcRect t="12456" b="12491"/>
          <a:stretch>
            <a:fillRect/>
          </a:stretch>
        </p:blipFill>
        <p:spPr bwMode="auto">
          <a:xfrm>
            <a:off x="6461781" y="651640"/>
            <a:ext cx="4426935" cy="2491915"/>
          </a:xfrm>
          <a:prstGeom prst="rect">
            <a:avLst/>
          </a:prstGeom>
          <a:noFill/>
        </p:spPr>
      </p:pic>
    </p:spTree>
    <p:extLst>
      <p:ext uri="{BB962C8B-B14F-4D97-AF65-F5344CB8AC3E}">
        <p14:creationId xmlns="" xmlns:p14="http://schemas.microsoft.com/office/powerpoint/2010/main" val="3865659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3149"/>
          </a:xfrm>
        </p:spPr>
        <p:txBody>
          <a:bodyPr>
            <a:noAutofit/>
          </a:bodyPr>
          <a:lstStyle/>
          <a:p>
            <a:r>
              <a:rPr lang="en-US" sz="3200" b="1" u="sng" dirty="0" smtClean="0">
                <a:latin typeface="Times New Roman" panose="02020603050405020304" pitchFamily="18" charset="0"/>
                <a:cs typeface="Times New Roman" panose="02020603050405020304" pitchFamily="18" charset="0"/>
              </a:rPr>
              <a:t>The Sun as a Source of Energy</a:t>
            </a:r>
            <a:endParaRPr lang="en-US" sz="32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4949" y="1018903"/>
            <a:ext cx="11286308" cy="5158060"/>
          </a:xfrm>
        </p:spPr>
        <p:txBody>
          <a:bodyPr>
            <a:normAutofit/>
          </a:bodyPr>
          <a:lstStyle/>
          <a:p>
            <a:pPr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sun, which is largest member of the solar system is a sphere of intensity hot gaseous matter having a diameter of 1.39 million km, and at an average distance of 1.495×10</a:t>
            </a:r>
            <a:r>
              <a:rPr lang="en-US" sz="2400" baseline="30000" dirty="0" smtClean="0">
                <a:latin typeface="Times New Roman" panose="02020603050405020304" pitchFamily="18" charset="0"/>
                <a:cs typeface="Times New Roman" panose="02020603050405020304" pitchFamily="18" charset="0"/>
              </a:rPr>
              <a:t>11</a:t>
            </a:r>
            <a:r>
              <a:rPr lang="en-US" sz="2400" dirty="0" smtClean="0">
                <a:latin typeface="Times New Roman" panose="02020603050405020304" pitchFamily="18" charset="0"/>
                <a:cs typeface="Times New Roman" panose="02020603050405020304" pitchFamily="18" charset="0"/>
              </a:rPr>
              <a:t> m (</a:t>
            </a:r>
            <a:r>
              <a:rPr lang="en-US" sz="2400" dirty="0" smtClean="0"/>
              <a:t>150.67 million km) </a:t>
            </a:r>
            <a:r>
              <a:rPr lang="en-US" sz="2400" dirty="0" smtClean="0">
                <a:latin typeface="Times New Roman" panose="02020603050405020304" pitchFamily="18" charset="0"/>
                <a:cs typeface="Times New Roman" panose="02020603050405020304" pitchFamily="18" charset="0"/>
              </a:rPr>
              <a:t>from the earth.</a:t>
            </a:r>
          </a:p>
          <a:p>
            <a:pPr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As observed from the earth, the sun rotates on its axis about once in </a:t>
            </a:r>
            <a:r>
              <a:rPr lang="en-US" sz="2400" b="1" dirty="0" smtClean="0">
                <a:latin typeface="Times New Roman" panose="02020603050405020304" pitchFamily="18" charset="0"/>
                <a:cs typeface="Times New Roman" panose="02020603050405020304" pitchFamily="18" charset="0"/>
              </a:rPr>
              <a:t>every four week</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equator takes about 27 days and the polar region takes about 30 days for each rotation.</a:t>
            </a:r>
          </a:p>
          <a:p>
            <a:pPr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844715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3"/>
          <p:cNvPicPr>
            <a:picLocks noChangeAspect="1" noChangeArrowheads="1"/>
          </p:cNvPicPr>
          <p:nvPr/>
        </p:nvPicPr>
        <p:blipFill>
          <a:blip r:embed="rId2"/>
          <a:srcRect/>
          <a:stretch>
            <a:fillRect/>
          </a:stretch>
        </p:blipFill>
        <p:spPr bwMode="auto">
          <a:xfrm>
            <a:off x="6537435" y="495387"/>
            <a:ext cx="4477407" cy="4423454"/>
          </a:xfrm>
          <a:prstGeom prst="rect">
            <a:avLst/>
          </a:prstGeom>
          <a:noFill/>
          <a:ln w="9525">
            <a:noFill/>
            <a:miter lim="800000"/>
            <a:headEnd/>
            <a:tailEnd/>
          </a:ln>
          <a:effectLst/>
        </p:spPr>
      </p:pic>
      <p:pic>
        <p:nvPicPr>
          <p:cNvPr id="1029" name="Picture 5" descr="Why does the Sun rotate around its axis? - Quora"/>
          <p:cNvPicPr>
            <a:picLocks noChangeAspect="1" noChangeArrowheads="1"/>
          </p:cNvPicPr>
          <p:nvPr/>
        </p:nvPicPr>
        <p:blipFill>
          <a:blip r:embed="rId3"/>
          <a:srcRect/>
          <a:stretch>
            <a:fillRect/>
          </a:stretch>
        </p:blipFill>
        <p:spPr bwMode="auto">
          <a:xfrm>
            <a:off x="828236" y="605712"/>
            <a:ext cx="5089087" cy="4544357"/>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9393"/>
            <a:ext cx="10515600" cy="5777570"/>
          </a:xfrm>
        </p:spPr>
        <p:txBody>
          <a:bodyPr/>
          <a:lstStyle/>
          <a:p>
            <a:pPr algn="just">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At the inner most region, the core, the temperature is estimated between 8×10</a:t>
            </a:r>
            <a:r>
              <a:rPr lang="en-US" baseline="30000" dirty="0" smtClean="0">
                <a:latin typeface="Times New Roman" panose="02020603050405020304" pitchFamily="18" charset="0"/>
                <a:cs typeface="Times New Roman" panose="02020603050405020304" pitchFamily="18" charset="0"/>
              </a:rPr>
              <a:t>6</a:t>
            </a:r>
            <a:r>
              <a:rPr lang="en-US" dirty="0" smtClean="0">
                <a:latin typeface="Times New Roman" panose="02020603050405020304" pitchFamily="18" charset="0"/>
                <a:cs typeface="Times New Roman" panose="02020603050405020304" pitchFamily="18" charset="0"/>
              </a:rPr>
              <a:t> to 40×10</a:t>
            </a:r>
            <a:r>
              <a:rPr lang="en-US" baseline="30000" dirty="0" smtClean="0">
                <a:latin typeface="Times New Roman" panose="02020603050405020304" pitchFamily="18" charset="0"/>
                <a:cs typeface="Times New Roman" panose="02020603050405020304" pitchFamily="18" charset="0"/>
              </a:rPr>
              <a:t>6</a:t>
            </a:r>
            <a:r>
              <a:rPr lang="en-US" dirty="0" smtClean="0">
                <a:latin typeface="Times New Roman" panose="02020603050405020304" pitchFamily="18" charset="0"/>
                <a:cs typeface="Times New Roman" panose="02020603050405020304" pitchFamily="18" charset="0"/>
              </a:rPr>
              <a:t> degree K.</a:t>
            </a:r>
          </a:p>
          <a:p>
            <a:pPr algn="just">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The core has a density of about 100 times than that of water and a pressure of 10</a:t>
            </a:r>
            <a:r>
              <a:rPr lang="en-US" baseline="30000" dirty="0" smtClean="0">
                <a:latin typeface="Times New Roman" panose="02020603050405020304" pitchFamily="18" charset="0"/>
                <a:cs typeface="Times New Roman" panose="02020603050405020304" pitchFamily="18" charset="0"/>
              </a:rPr>
              <a:t>6</a:t>
            </a:r>
            <a:r>
              <a:rPr lang="en-US" dirty="0" smtClean="0">
                <a:latin typeface="Times New Roman" panose="02020603050405020304" pitchFamily="18" charset="0"/>
                <a:cs typeface="Times New Roman" panose="02020603050405020304" pitchFamily="18" charset="0"/>
              </a:rPr>
              <a:t> atm. (Fusion reaction)</a:t>
            </a:r>
            <a:r>
              <a:rPr lang="en-US" baseline="30000"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36866" name="AutoShape 2" descr="How much hotter is the core of the sun than its surface?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ow much hotter is the core of the sun than its surface?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6873" name="Picture 9"/>
          <p:cNvPicPr>
            <a:picLocks noChangeAspect="1" noChangeArrowheads="1"/>
          </p:cNvPicPr>
          <p:nvPr/>
        </p:nvPicPr>
        <p:blipFill>
          <a:blip r:embed="rId2"/>
          <a:srcRect/>
          <a:stretch>
            <a:fillRect/>
          </a:stretch>
        </p:blipFill>
        <p:spPr bwMode="auto">
          <a:xfrm>
            <a:off x="6703301" y="2781135"/>
            <a:ext cx="5238750" cy="3629025"/>
          </a:xfrm>
          <a:prstGeom prst="rect">
            <a:avLst/>
          </a:prstGeom>
          <a:noFill/>
          <a:ln w="9525">
            <a:noFill/>
            <a:miter lim="800000"/>
            <a:headEnd/>
            <a:tailEnd/>
          </a:ln>
          <a:effectLst/>
        </p:spPr>
      </p:pic>
      <p:sp>
        <p:nvSpPr>
          <p:cNvPr id="9" name="Rectangle 8"/>
          <p:cNvSpPr/>
          <p:nvPr/>
        </p:nvSpPr>
        <p:spPr>
          <a:xfrm>
            <a:off x="408492" y="3633216"/>
            <a:ext cx="5938485" cy="369332"/>
          </a:xfrm>
          <a:prstGeom prst="rect">
            <a:avLst/>
          </a:prstGeom>
        </p:spPr>
        <p:txBody>
          <a:bodyPr wrap="square">
            <a:spAutoFit/>
          </a:bodyPr>
          <a:lstStyle/>
          <a:p>
            <a:r>
              <a:rPr lang="en-US" b="1" i="1" dirty="0" smtClean="0">
                <a:latin typeface="Times New Roman" panose="02020603050405020304" pitchFamily="18" charset="0"/>
                <a:cs typeface="Times New Roman" panose="02020603050405020304" pitchFamily="18" charset="0"/>
              </a:rPr>
              <a:t>Such a high temp is maintained because of  fusion reaction</a:t>
            </a:r>
            <a:endParaRPr lang="en-US" b="1" i="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3697" y="375646"/>
            <a:ext cx="10515600" cy="6051279"/>
          </a:xfrm>
        </p:spPr>
        <p:txBody>
          <a:bodyPr/>
          <a:lstStyle/>
          <a:p>
            <a:pPr marL="0" indent="0">
              <a:lnSpc>
                <a:spcPct val="150000"/>
              </a:lnSpc>
              <a:buNone/>
            </a:pPr>
            <a:r>
              <a:rPr lang="en-US" dirty="0" smtClean="0">
                <a:latin typeface="Times New Roman" panose="02020603050405020304" pitchFamily="18" charset="0"/>
                <a:cs typeface="Times New Roman" panose="02020603050405020304" pitchFamily="18" charset="0"/>
              </a:rPr>
              <a:t>The most important of them is a reaction in which </a:t>
            </a:r>
            <a:r>
              <a:rPr lang="en-US" b="1" dirty="0" smtClean="0">
                <a:latin typeface="Times New Roman" panose="02020603050405020304" pitchFamily="18" charset="0"/>
                <a:cs typeface="Times New Roman" panose="02020603050405020304" pitchFamily="18" charset="0"/>
              </a:rPr>
              <a:t>four hydrogen atoms </a:t>
            </a:r>
            <a:r>
              <a:rPr lang="en-US" dirty="0" smtClean="0">
                <a:latin typeface="Times New Roman" panose="02020603050405020304" pitchFamily="18" charset="0"/>
                <a:cs typeface="Times New Roman" panose="02020603050405020304" pitchFamily="18" charset="0"/>
              </a:rPr>
              <a:t>(proton) combine to form </a:t>
            </a:r>
            <a:r>
              <a:rPr lang="en-US" b="1" dirty="0" smtClean="0">
                <a:latin typeface="Times New Roman" panose="02020603050405020304" pitchFamily="18" charset="0"/>
                <a:cs typeface="Times New Roman" panose="02020603050405020304" pitchFamily="18" charset="0"/>
              </a:rPr>
              <a:t>one helium atom</a:t>
            </a:r>
            <a:r>
              <a:rPr lang="en-US" dirty="0" smtClean="0">
                <a:latin typeface="Times New Roman" panose="02020603050405020304" pitchFamily="18" charset="0"/>
                <a:cs typeface="Times New Roman" panose="02020603050405020304" pitchFamily="18" charset="0"/>
              </a:rPr>
              <a:t>. The mass of the helium nucleus is less than that of four protons, the difference of mass having been converted to energy in a fusion reactions as follows:</a:t>
            </a:r>
          </a:p>
          <a:p>
            <a:pPr marL="0" indent="0" algn="ctr">
              <a:buNone/>
            </a:pPr>
            <a:r>
              <a:rPr lang="en-US" dirty="0"/>
              <a:t>4(</a:t>
            </a:r>
            <a:r>
              <a:rPr lang="en-US" baseline="-25000" dirty="0"/>
              <a:t>1</a:t>
            </a:r>
            <a:r>
              <a:rPr lang="en-US" dirty="0"/>
              <a:t>H</a:t>
            </a:r>
            <a:r>
              <a:rPr lang="en-US" baseline="30000" dirty="0"/>
              <a:t>1</a:t>
            </a:r>
            <a:r>
              <a:rPr lang="en-US" dirty="0"/>
              <a:t>) </a:t>
            </a:r>
            <a:r>
              <a:rPr lang="en-US" dirty="0">
                <a:sym typeface="Wingdings" panose="05000000000000000000" pitchFamily="2" charset="2"/>
              </a:rPr>
              <a:t></a:t>
            </a:r>
            <a:r>
              <a:rPr lang="en-US" dirty="0"/>
              <a:t> </a:t>
            </a:r>
            <a:r>
              <a:rPr lang="en-US" baseline="-25000" dirty="0"/>
              <a:t>2</a:t>
            </a:r>
            <a:r>
              <a:rPr lang="en-US" dirty="0"/>
              <a:t>He</a:t>
            </a:r>
            <a:r>
              <a:rPr lang="en-US" baseline="30000" dirty="0"/>
              <a:t>4</a:t>
            </a:r>
            <a:r>
              <a:rPr lang="en-US" dirty="0"/>
              <a:t> + 26.7 MeV</a:t>
            </a:r>
          </a:p>
          <a:p>
            <a:pPr marL="0" indent="0">
              <a:lnSpc>
                <a:spcPct val="150000"/>
              </a:lnSpc>
              <a:buNone/>
            </a:pPr>
            <a:r>
              <a:rPr lang="en-US" dirty="0" smtClean="0">
                <a:latin typeface="Times New Roman" panose="02020603050405020304" pitchFamily="18" charset="0"/>
                <a:cs typeface="Times New Roman" panose="02020603050405020304" pitchFamily="18" charset="0"/>
              </a:rPr>
              <a:t>The surface of the sun is maintained at a temperature of approximately 5800 degree K.</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954405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991"/>
            <a:ext cx="10515600" cy="614589"/>
          </a:xfrm>
        </p:spPr>
        <p:txBody>
          <a:bodyPr>
            <a:normAutofit/>
          </a:bodyPr>
          <a:lstStyle/>
          <a:p>
            <a:r>
              <a:rPr lang="en-US" sz="3600" u="sng" dirty="0" smtClean="0">
                <a:latin typeface="Times New Roman" panose="02020603050405020304" pitchFamily="18" charset="0"/>
                <a:cs typeface="Times New Roman" panose="02020603050405020304" pitchFamily="18" charset="0"/>
              </a:rPr>
              <a:t>The EARTH</a:t>
            </a:r>
            <a:r>
              <a:rPr lang="en-US" sz="1800" u="sng" dirty="0" smtClean="0">
                <a:latin typeface="Times New Roman" panose="02020603050405020304" pitchFamily="18" charset="0"/>
                <a:cs typeface="Times New Roman" panose="02020603050405020304" pitchFamily="18" charset="0"/>
              </a:rPr>
              <a:t> (Sun-Earth Relationship)</a:t>
            </a:r>
            <a:endParaRPr lang="en-US" sz="3600" u="sng"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385580" y="739475"/>
            <a:ext cx="6992682" cy="2573383"/>
          </a:xfrm>
        </p:spPr>
      </p:pic>
      <p:sp>
        <p:nvSpPr>
          <p:cNvPr id="5" name="TextBox 4"/>
          <p:cNvSpPr txBox="1"/>
          <p:nvPr/>
        </p:nvSpPr>
        <p:spPr>
          <a:xfrm>
            <a:off x="352697" y="3357153"/>
            <a:ext cx="11351624" cy="286232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The earth is shaped as a </a:t>
            </a:r>
            <a:r>
              <a:rPr lang="en-US" sz="2000" b="1" dirty="0" smtClean="0">
                <a:latin typeface="Times New Roman" panose="02020603050405020304" pitchFamily="18" charset="0"/>
                <a:cs typeface="Times New Roman" panose="02020603050405020304" pitchFamily="18" charset="0"/>
              </a:rPr>
              <a:t>oblate</a:t>
            </a:r>
            <a:r>
              <a:rPr lang="en-US" sz="2000" dirty="0" smtClean="0">
                <a:latin typeface="Times New Roman" panose="02020603050405020304" pitchFamily="18" charset="0"/>
                <a:cs typeface="Times New Roman" panose="02020603050405020304" pitchFamily="18" charset="0"/>
              </a:rPr>
              <a:t> spheroid a sphere flattened at the poles and bulged in the plane normal to the poles.</a:t>
            </a:r>
          </a:p>
          <a:p>
            <a:pPr marL="342900" indent="-342900" algn="just">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For most practical cases earth is considered as a sphere with a diameter of about 1.275*10^7 meters</a:t>
            </a:r>
            <a:r>
              <a:rPr lang="en-US" sz="2000" b="1" dirty="0" smtClean="0">
                <a:latin typeface="Times New Roman" panose="02020603050405020304" pitchFamily="18" charset="0"/>
                <a:cs typeface="Times New Roman" panose="02020603050405020304" pitchFamily="18" charset="0"/>
              </a:rPr>
              <a:t> (</a:t>
            </a:r>
            <a:r>
              <a:rPr lang="en-US" sz="2000" b="1" dirty="0" smtClean="0"/>
              <a:t>12,742 km)</a:t>
            </a:r>
            <a:endParaRPr lang="en-US" sz="2000" b="1"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The length of days and nights keep changing. The earth reflects about 30% of the sunlight that falls on it. This is known as the earths albedo.</a:t>
            </a:r>
          </a:p>
          <a:p>
            <a:pPr marL="342900" indent="-342900" algn="just">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The distance between the sun and the earth varies by 11.7%.</a:t>
            </a:r>
          </a:p>
          <a:p>
            <a:pPr marL="342900" indent="-342900" algn="just">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The sun subtends an angle of 0.533 degree and at average sun-earth distance of </a:t>
            </a:r>
            <a:r>
              <a:rPr lang="en-US" sz="2000" dirty="0">
                <a:latin typeface="Times New Roman" panose="02020603050405020304" pitchFamily="18" charset="0"/>
                <a:cs typeface="Times New Roman" panose="02020603050405020304" pitchFamily="18" charset="0"/>
              </a:rPr>
              <a:t>1.495×10</a:t>
            </a:r>
            <a:r>
              <a:rPr lang="en-US" sz="2000" baseline="30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m</a:t>
            </a:r>
          </a:p>
          <a:p>
            <a:pPr algn="just"/>
            <a:r>
              <a:rPr lang="en-US" sz="2000" dirty="0" smtClean="0">
                <a:latin typeface="Times New Roman" panose="02020603050405020304" pitchFamily="18" charset="0"/>
                <a:cs typeface="Times New Roman" panose="02020603050405020304" pitchFamily="18" charset="0"/>
              </a:rPr>
              <a:t>      Also well known as one astronomical unit.</a:t>
            </a:r>
            <a:endParaRPr lang="en-US" sz="2000" dirty="0">
              <a:latin typeface="Times New Roman" panose="02020603050405020304" pitchFamily="18" charset="0"/>
              <a:cs typeface="Times New Roman" panose="02020603050405020304" pitchFamily="18" charset="0"/>
            </a:endParaRPr>
          </a:p>
        </p:txBody>
      </p:sp>
      <p:pic>
        <p:nvPicPr>
          <p:cNvPr id="17412" name="Picture 4" descr="So close, so far"/>
          <p:cNvPicPr>
            <a:picLocks noChangeAspect="1" noChangeArrowheads="1"/>
          </p:cNvPicPr>
          <p:nvPr/>
        </p:nvPicPr>
        <p:blipFill>
          <a:blip r:embed="rId3"/>
          <a:srcRect/>
          <a:stretch>
            <a:fillRect/>
          </a:stretch>
        </p:blipFill>
        <p:spPr bwMode="auto">
          <a:xfrm>
            <a:off x="7620000" y="132803"/>
            <a:ext cx="4414345" cy="3273973"/>
          </a:xfrm>
          <a:prstGeom prst="rect">
            <a:avLst/>
          </a:prstGeom>
          <a:noFill/>
        </p:spPr>
      </p:pic>
    </p:spTree>
    <p:extLst>
      <p:ext uri="{BB962C8B-B14F-4D97-AF65-F5344CB8AC3E}">
        <p14:creationId xmlns="" xmlns:p14="http://schemas.microsoft.com/office/powerpoint/2010/main" val="7252764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TotalTime>
  <Words>1211</Words>
  <Application>Microsoft Office PowerPoint</Application>
  <PresentationFormat>Custom</PresentationFormat>
  <Paragraphs>124</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SOLAR ENERGY BASICS</vt:lpstr>
      <vt:lpstr>Introduction</vt:lpstr>
      <vt:lpstr>Slide 3</vt:lpstr>
      <vt:lpstr>Slide 4</vt:lpstr>
      <vt:lpstr>The Sun as a Source of Energy</vt:lpstr>
      <vt:lpstr>Slide 6</vt:lpstr>
      <vt:lpstr>Slide 7</vt:lpstr>
      <vt:lpstr>Slide 8</vt:lpstr>
      <vt:lpstr>The EARTH (Sun-Earth Relationship)</vt:lpstr>
      <vt:lpstr>Solar Constant (Isc)</vt:lpstr>
      <vt:lpstr>Slide 11</vt:lpstr>
      <vt:lpstr>Solar Time: (Local Apparent Time):</vt:lpstr>
      <vt:lpstr>Slide 13</vt:lpstr>
      <vt:lpstr>Slide 14</vt:lpstr>
      <vt:lpstr>Slide 15</vt:lpstr>
      <vt:lpstr>Solar Radiation Geometry</vt:lpstr>
      <vt:lpstr>Solar Radiation Geometry</vt:lpstr>
      <vt:lpstr>Hour Angle (ω)</vt:lpstr>
      <vt:lpstr>Slide 19</vt:lpstr>
      <vt:lpstr>Inclination Angle (ALTITUDE) (α)</vt:lpstr>
      <vt:lpstr>Slide 21</vt:lpstr>
      <vt:lpstr> </vt:lpstr>
      <vt:lpstr> </vt:lpstr>
      <vt:lpstr>Slide 24</vt:lpstr>
      <vt:lpstr> </vt:lpstr>
      <vt:lpstr>Slide 26</vt:lpstr>
      <vt:lpstr>Slide 27</vt:lpstr>
      <vt:lpstr>Slide 28</vt:lpstr>
      <vt:lpstr>Measurements of Solar Radiations</vt:lpstr>
      <vt:lpstr>Slide 30</vt:lpstr>
      <vt:lpstr>Slide 31</vt:lpstr>
      <vt:lpstr>Slide 32</vt:lpstr>
      <vt:lpstr>Slide 33</vt:lpstr>
      <vt:lpstr>Slide 34</vt:lpstr>
      <vt:lpstr>Slide 35</vt:lpstr>
      <vt:lpstr>Choose smart energy, Choose clean energy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ENERGY BASICS</dc:title>
  <dc:creator>Vinay Shetty</dc:creator>
  <cp:lastModifiedBy>EE</cp:lastModifiedBy>
  <cp:revision>96</cp:revision>
  <dcterms:created xsi:type="dcterms:W3CDTF">2019-09-03T14:20:47Z</dcterms:created>
  <dcterms:modified xsi:type="dcterms:W3CDTF">2021-09-01T11:36:13Z</dcterms:modified>
</cp:coreProperties>
</file>